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tmp" ContentType="image/pn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392" r:id="rId2"/>
    <p:sldId id="491" r:id="rId3"/>
    <p:sldId id="257" r:id="rId4"/>
    <p:sldId id="531" r:id="rId5"/>
    <p:sldId id="532" r:id="rId6"/>
    <p:sldId id="534" r:id="rId7"/>
    <p:sldId id="535" r:id="rId8"/>
    <p:sldId id="536" r:id="rId9"/>
    <p:sldId id="537" r:id="rId10"/>
    <p:sldId id="538" r:id="rId11"/>
    <p:sldId id="539" r:id="rId12"/>
    <p:sldId id="540" r:id="rId13"/>
    <p:sldId id="541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542" r:id="rId29"/>
    <p:sldId id="543" r:id="rId30"/>
    <p:sldId id="544" r:id="rId31"/>
    <p:sldId id="492" r:id="rId32"/>
    <p:sldId id="399" r:id="rId33"/>
  </p:sldIdLst>
  <p:sldSz cx="12192000" cy="6858000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Times New Roman (Hebrew)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Times New Roman (Hebrew)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Times New Roman (Hebrew)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Times New Roman (Hebrew)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Times New Roman (Hebrew)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Times New Roman (Hebrew)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Times New Roman (Hebrew)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Times New Roman (Hebrew)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Times New Roman (Hebrew)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50" autoAdjust="0"/>
    <p:restoredTop sz="86913" autoAdjust="0"/>
  </p:normalViewPr>
  <p:slideViewPr>
    <p:cSldViewPr>
      <p:cViewPr varScale="1">
        <p:scale>
          <a:sx n="74" d="100"/>
          <a:sy n="74" d="100"/>
        </p:scale>
        <p:origin x="-630" y="-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021138" y="0"/>
            <a:ext cx="3078162" cy="5127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2908" tIns="46454" rIns="92908" bIns="4645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  <a:cs typeface="Times New Roman (Hebrew)" charset="-79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0" y="0"/>
            <a:ext cx="3078163" cy="5127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2908" tIns="46454" rIns="92908" bIns="4645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  <a:cs typeface="Times New Roman (Hebrew)" charset="-79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4021138" y="9721850"/>
            <a:ext cx="3078162" cy="5127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2908" tIns="46454" rIns="92908" bIns="4645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  <a:cs typeface="Times New Roman (Hebrew)" charset="-79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0" y="9721850"/>
            <a:ext cx="3078163" cy="5127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2908" tIns="46454" rIns="92908" bIns="46454" numCol="1" anchor="b" anchorCtr="0" compatLnSpc="1">
            <a:prstTxWarp prst="textNoShape">
              <a:avLst/>
            </a:prstTxWarp>
          </a:bodyPr>
          <a:lstStyle>
            <a:lvl1pPr defTabSz="930275">
              <a:defRPr sz="1200"/>
            </a:lvl1pPr>
          </a:lstStyle>
          <a:p>
            <a:fld id="{B6278A19-792B-EC43-9765-D7D8F4786A67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12710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022725" y="0"/>
            <a:ext cx="3076575" cy="5127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7347" tIns="48674" rIns="97347" bIns="48674" numCol="1" anchor="t" anchorCtr="0" compatLnSpc="1">
            <a:prstTxWarp prst="textNoShape">
              <a:avLst/>
            </a:prstTxWarp>
          </a:bodyPr>
          <a:lstStyle>
            <a:lvl1pPr algn="r" defTabSz="973138">
              <a:defRPr sz="1300">
                <a:latin typeface="Times New Roman" pitchFamily="18" charset="0"/>
                <a:cs typeface="Times New Roman (Hebrew)" charset="-79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588" y="0"/>
            <a:ext cx="3076575" cy="5127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7347" tIns="48674" rIns="97347" bIns="48674" numCol="1" anchor="t" anchorCtr="0" compatLnSpc="1">
            <a:prstTxWarp prst="textNoShape">
              <a:avLst/>
            </a:prstTxWarp>
          </a:bodyPr>
          <a:lstStyle>
            <a:lvl1pPr defTabSz="973138">
              <a:defRPr sz="1300">
                <a:latin typeface="Times New Roman" pitchFamily="18" charset="0"/>
                <a:cs typeface="Times New Roman (Hebrew)" charset="-79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89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0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7347" tIns="48674" rIns="97347" bIns="4867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160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4022725" y="972185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7347" tIns="48674" rIns="97347" bIns="48674" numCol="1" anchor="b" anchorCtr="0" compatLnSpc="1">
            <a:prstTxWarp prst="textNoShape">
              <a:avLst/>
            </a:prstTxWarp>
          </a:bodyPr>
          <a:lstStyle>
            <a:lvl1pPr algn="r" defTabSz="973138">
              <a:defRPr sz="1300">
                <a:latin typeface="Times New Roman" pitchFamily="18" charset="0"/>
                <a:cs typeface="Times New Roman (Hebrew)" charset="-79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60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1588" y="972185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7347" tIns="48674" rIns="97347" bIns="48674" numCol="1" anchor="b" anchorCtr="0" compatLnSpc="1">
            <a:prstTxWarp prst="textNoShape">
              <a:avLst/>
            </a:prstTxWarp>
          </a:bodyPr>
          <a:lstStyle>
            <a:lvl1pPr defTabSz="973138">
              <a:defRPr sz="1300"/>
            </a:lvl1pPr>
          </a:lstStyle>
          <a:p>
            <a:fld id="{9A503EA0-C788-D447-B8B6-EF9D00D7B489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98491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Times New Roman (Hebrew)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Times New Roman (Hebrew)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Times New Roman (Hebrew)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Times New Roman (Hebrew)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Times New Roman (Hebrew)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03EA0-C788-D447-B8B6-EF9D00D7B489}" type="slidenum">
              <a:rPr lang="he-IL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6540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096FBF-0231-3944-A19B-DA9938B8EF3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7347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91ACB7-F173-414A-8C5B-D1F7977F172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3488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761B57-3A2B-434A-918A-E2098BEFB1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27348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1"/>
          <p:cNvSpPr/>
          <p:nvPr userDrawn="1"/>
        </p:nvSpPr>
        <p:spPr>
          <a:xfrm>
            <a:off x="-19050" y="1905000"/>
            <a:ext cx="12211050" cy="4953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ru-RU" sz="1800">
              <a:solidFill>
                <a:srgbClr val="FFFFFF"/>
              </a:solidFill>
              <a:cs typeface="Times New Roman (Hebrew)" charset="-79"/>
            </a:endParaRPr>
          </a:p>
        </p:txBody>
      </p:sp>
      <p:sp>
        <p:nvSpPr>
          <p:cNvPr id="4" name="Прямоугольник 8"/>
          <p:cNvSpPr/>
          <p:nvPr userDrawn="1"/>
        </p:nvSpPr>
        <p:spPr>
          <a:xfrm>
            <a:off x="-19050" y="0"/>
            <a:ext cx="12211050" cy="4438650"/>
          </a:xfrm>
          <a:custGeom>
            <a:avLst/>
            <a:gdLst>
              <a:gd name="connsiteX0" fmla="*/ 0 w 12192000"/>
              <a:gd name="connsiteY0" fmla="*/ 0 h 4133850"/>
              <a:gd name="connsiteX1" fmla="*/ 12192000 w 12192000"/>
              <a:gd name="connsiteY1" fmla="*/ 0 h 4133850"/>
              <a:gd name="connsiteX2" fmla="*/ 12192000 w 12192000"/>
              <a:gd name="connsiteY2" fmla="*/ 4133850 h 4133850"/>
              <a:gd name="connsiteX3" fmla="*/ 0 w 12192000"/>
              <a:gd name="connsiteY3" fmla="*/ 4133850 h 4133850"/>
              <a:gd name="connsiteX4" fmla="*/ 0 w 12192000"/>
              <a:gd name="connsiteY4" fmla="*/ 0 h 4133850"/>
              <a:gd name="connsiteX0" fmla="*/ 19050 w 12211050"/>
              <a:gd name="connsiteY0" fmla="*/ 0 h 4133850"/>
              <a:gd name="connsiteX1" fmla="*/ 12211050 w 12211050"/>
              <a:gd name="connsiteY1" fmla="*/ 0 h 4133850"/>
              <a:gd name="connsiteX2" fmla="*/ 12211050 w 12211050"/>
              <a:gd name="connsiteY2" fmla="*/ 4133850 h 4133850"/>
              <a:gd name="connsiteX3" fmla="*/ 0 w 12211050"/>
              <a:gd name="connsiteY3" fmla="*/ 3219450 h 4133850"/>
              <a:gd name="connsiteX4" fmla="*/ 19050 w 12211050"/>
              <a:gd name="connsiteY4" fmla="*/ 0 h 4133850"/>
              <a:gd name="connsiteX0" fmla="*/ 19050 w 12211050"/>
              <a:gd name="connsiteY0" fmla="*/ 0 h 4438650"/>
              <a:gd name="connsiteX1" fmla="*/ 12211050 w 12211050"/>
              <a:gd name="connsiteY1" fmla="*/ 0 h 4438650"/>
              <a:gd name="connsiteX2" fmla="*/ 12211050 w 12211050"/>
              <a:gd name="connsiteY2" fmla="*/ 4438650 h 4438650"/>
              <a:gd name="connsiteX3" fmla="*/ 0 w 12211050"/>
              <a:gd name="connsiteY3" fmla="*/ 3219450 h 4438650"/>
              <a:gd name="connsiteX4" fmla="*/ 19050 w 12211050"/>
              <a:gd name="connsiteY4" fmla="*/ 0 h 443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1050" h="4438650">
                <a:moveTo>
                  <a:pt x="19050" y="0"/>
                </a:moveTo>
                <a:lnTo>
                  <a:pt x="12211050" y="0"/>
                </a:lnTo>
                <a:lnTo>
                  <a:pt x="12211050" y="4438650"/>
                </a:lnTo>
                <a:lnTo>
                  <a:pt x="0" y="3219450"/>
                </a:lnTo>
                <a:lnTo>
                  <a:pt x="19050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1800" dirty="0"/>
          </a:p>
        </p:txBody>
      </p:sp>
      <p:sp>
        <p:nvSpPr>
          <p:cNvPr id="5" name="Прямоугольник 3"/>
          <p:cNvSpPr/>
          <p:nvPr userDrawn="1"/>
        </p:nvSpPr>
        <p:spPr>
          <a:xfrm>
            <a:off x="1085850" y="1009650"/>
            <a:ext cx="10020300" cy="5238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ru-RU" sz="1800">
              <a:solidFill>
                <a:srgbClr val="FFFFFF"/>
              </a:solidFill>
              <a:cs typeface="Times New Roman (Hebrew)" charset="-79"/>
            </a:endParaRPr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1847851" y="2819400"/>
            <a:ext cx="8496300" cy="280035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086613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B4D36D-60F8-0547-9CD4-56091D03A88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0097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1869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028633"/>
            <a:ext cx="11360800" cy="547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2133">
                <a:solidFill>
                  <a:srgbClr val="434343"/>
                </a:solidFill>
              </a:defRPr>
            </a:lvl1pPr>
            <a:lvl2pPr marL="1219170" lvl="1" indent="-440256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2133">
                <a:solidFill>
                  <a:srgbClr val="434343"/>
                </a:solidFill>
              </a:defRPr>
            </a:lvl2pPr>
            <a:lvl3pPr marL="1828754" lvl="2" indent="-440256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2133">
                <a:solidFill>
                  <a:srgbClr val="434343"/>
                </a:solidFill>
              </a:defRPr>
            </a:lvl3pPr>
            <a:lvl4pPr marL="2438339" lvl="3" indent="-440256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2133">
                <a:solidFill>
                  <a:srgbClr val="434343"/>
                </a:solidFill>
              </a:defRPr>
            </a:lvl4pPr>
            <a:lvl5pPr marL="3047924" lvl="4" indent="-440256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2133">
                <a:solidFill>
                  <a:srgbClr val="434343"/>
                </a:solidFill>
              </a:defRPr>
            </a:lvl5pPr>
            <a:lvl6pPr marL="3657509" lvl="5" indent="-440256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2133">
                <a:solidFill>
                  <a:srgbClr val="434343"/>
                </a:solidFill>
              </a:defRPr>
            </a:lvl6pPr>
            <a:lvl7pPr marL="4267093" lvl="6" indent="-440256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2133">
                <a:solidFill>
                  <a:srgbClr val="434343"/>
                </a:solidFill>
              </a:defRPr>
            </a:lvl7pPr>
            <a:lvl8pPr marL="4876678" lvl="7" indent="-440256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2133">
                <a:solidFill>
                  <a:srgbClr val="434343"/>
                </a:solidFill>
              </a:defRPr>
            </a:lvl8pPr>
            <a:lvl9pPr marL="5486263" lvl="8" indent="-440256"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600"/>
              <a:buChar char="■"/>
              <a:defRPr sz="2133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>
              <a:spcAft>
                <a:spcPts val="0"/>
              </a:spcAft>
            </a:pPr>
            <a:fld id="{00000000-1234-1234-1234-123412341234}" type="slidenum">
              <a:rPr lang="en" smtClean="0"/>
              <a:pPr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9489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4748C1-214E-5A42-AFB0-AA37B5C4913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335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55E35D-D080-9D43-BCE4-5A106A58B0F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9967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27A226-5A77-1A40-8408-B0EC59A36D7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66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1C4FDB-5A15-FC48-80C1-516ECA52FB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4729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5E3646-C7BB-1F48-A25B-82DB0742CF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9916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9DBA60-9564-364E-8704-584B8B458C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980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A91DC9-7965-FB48-9385-20B56B4847C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9542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2F6158-C9C4-ED45-92F5-7D2651961B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5543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 l="1000" t="-1000" r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898989"/>
                </a:solidFill>
                <a:latin typeface="Times New Roman" pitchFamily="18" charset="0"/>
                <a:cs typeface="Times New Roman (Hebrew)" charset="-79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solidFill>
                  <a:srgbClr val="898989"/>
                </a:solidFill>
                <a:latin typeface="Times New Roman" pitchFamily="18" charset="0"/>
                <a:cs typeface="Times New Roman (Hebrew)" charset="-79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4F860C29-4E9B-B342-9379-1439BCA07FF6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7" name="Oval 6"/>
          <p:cNvSpPr/>
          <p:nvPr userDrawn="1"/>
        </p:nvSpPr>
        <p:spPr>
          <a:xfrm>
            <a:off x="10943713" y="6356350"/>
            <a:ext cx="444500" cy="4222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</p:sldLayoutIdLst>
  <p:hf hdr="0" ftr="0" dt="0"/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7" Type="http://schemas.openxmlformats.org/officeDocument/2006/relationships/image" Target="../media/image24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tmp"/><Relationship Id="rId5" Type="http://schemas.openxmlformats.org/officeDocument/2006/relationships/image" Target="../media/image22.tmp"/><Relationship Id="rId4" Type="http://schemas.openxmlformats.org/officeDocument/2006/relationships/image" Target="../media/image21.tm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gp/product/819324527X/" TargetMode="External"/><Relationship Id="rId3" Type="http://schemas.openxmlformats.org/officeDocument/2006/relationships/hyperlink" Target="https://nptel.ac.in/courses/106/105/106105214/" TargetMode="External"/><Relationship Id="rId7" Type="http://schemas.openxmlformats.org/officeDocument/2006/relationships/hyperlink" Target="https://www.amazon.com/Algorithm-Design-Manual-Steven-Skiena/dp/1849967202/" TargetMode="External"/><Relationship Id="rId2" Type="http://schemas.openxmlformats.org/officeDocument/2006/relationships/hyperlink" Target="https://nptel.ac.in/courses/106/105/106105191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lossary.informs.org/notes/spanningtree.pdf" TargetMode="External"/><Relationship Id="rId5" Type="http://schemas.openxmlformats.org/officeDocument/2006/relationships/hyperlink" Target="https://www.researchgate.net/publication/327633163_ADVANCE-RABIN_KARP_ALGORITHM_FOR_STRING_MATCHING" TargetMode="External"/><Relationship Id="rId10" Type="http://schemas.openxmlformats.org/officeDocument/2006/relationships/hyperlink" Target="https://www.amazon.com/gp/product/0521880378/" TargetMode="External"/><Relationship Id="rId4" Type="http://schemas.openxmlformats.org/officeDocument/2006/relationships/hyperlink" Target="http://onlinepubs.trb.org/Onlinepubs/trr/1993/1408/1408-012.pdf" TargetMode="External"/><Relationship Id="rId9" Type="http://schemas.openxmlformats.org/officeDocument/2006/relationships/hyperlink" Target="https://www.amazon.com/gp/product/032157351X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-4763" y="5427663"/>
            <a:ext cx="12196763" cy="1517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Times New Roman (Hebrew)" charset="-79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01625" y="5902325"/>
            <a:ext cx="46038" cy="6127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Times New Roman (Hebrew)" charset="-79"/>
            </a:endParaRPr>
          </a:p>
        </p:txBody>
      </p:sp>
      <p:sp>
        <p:nvSpPr>
          <p:cNvPr id="1029" name="Slide Number Placeholder 2"/>
          <p:cNvSpPr txBox="1">
            <a:spLocks/>
          </p:cNvSpPr>
          <p:nvPr/>
        </p:nvSpPr>
        <p:spPr bwMode="auto">
          <a:xfrm>
            <a:off x="8763000" y="65087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9pPr>
          </a:lstStyle>
          <a:p>
            <a:pPr algn="r" eaLnBrk="1" hangingPunct="1"/>
            <a:endParaRPr lang="en-US" alt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1030" name="Right Triangle 45"/>
          <p:cNvSpPr>
            <a:spLocks noChangeArrowheads="1"/>
          </p:cNvSpPr>
          <p:nvPr/>
        </p:nvSpPr>
        <p:spPr bwMode="auto">
          <a:xfrm flipV="1">
            <a:off x="9507538" y="5940425"/>
            <a:ext cx="1290637" cy="1157288"/>
          </a:xfrm>
          <a:prstGeom prst="rtTriangle">
            <a:avLst/>
          </a:prstGeom>
          <a:solidFill>
            <a:srgbClr val="F2F2F2">
              <a:alpha val="1686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9pPr>
          </a:lstStyle>
          <a:p>
            <a:pPr algn="ctr" eaLnBrk="1" hangingPunct="1"/>
            <a:endParaRPr lang="en-ID" altLang="en-US" sz="1800">
              <a:solidFill>
                <a:srgbClr val="FFFFFF"/>
              </a:solidFill>
              <a:latin typeface="Calibri" charset="0"/>
            </a:endParaRPr>
          </a:p>
        </p:txBody>
      </p:sp>
      <p:graphicFrame>
        <p:nvGraphicFramePr>
          <p:cNvPr id="1026" name="Object 47"/>
          <p:cNvGraphicFramePr>
            <a:graphicFrameLocks noChangeAspect="1"/>
          </p:cNvGraphicFramePr>
          <p:nvPr/>
        </p:nvGraphicFramePr>
        <p:xfrm>
          <a:off x="76200" y="3121025"/>
          <a:ext cx="3303588" cy="314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CorelDRAW" r:id="rId4" imgW="2169000" imgH="2169360" progId="">
                  <p:embed/>
                </p:oleObj>
              </mc:Choice>
              <mc:Fallback>
                <p:oleObj name="CorelDRAW" r:id="rId4" imgW="2169000" imgH="2169360" progId="">
                  <p:embed/>
                  <p:pic>
                    <p:nvPicPr>
                      <p:cNvPr id="0" name="Picture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7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3121025"/>
                        <a:ext cx="3303588" cy="3148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1" name="Right Triangle 36"/>
          <p:cNvSpPr>
            <a:spLocks noChangeArrowheads="1"/>
          </p:cNvSpPr>
          <p:nvPr/>
        </p:nvSpPr>
        <p:spPr bwMode="auto">
          <a:xfrm flipH="1">
            <a:off x="7680176" y="0"/>
            <a:ext cx="5146675" cy="5853113"/>
          </a:xfrm>
          <a:prstGeom prst="rtTriangle">
            <a:avLst/>
          </a:prstGeom>
          <a:solidFill>
            <a:srgbClr val="F2F2F2">
              <a:alpha val="1686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9pPr>
          </a:lstStyle>
          <a:p>
            <a:pPr algn="ctr" eaLnBrk="1" hangingPunct="1"/>
            <a:endParaRPr lang="en-ID" altLang="en-US" sz="1800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124074" y="2025525"/>
            <a:ext cx="6829425" cy="1580679"/>
          </a:xfrm>
          <a:prstGeom prst="rect">
            <a:avLst/>
          </a:prstGeom>
          <a:gradFill flip="none" rotWithShape="1">
            <a:gsLst>
              <a:gs pos="15000">
                <a:srgbClr val="FFFFFF">
                  <a:alpha val="34000"/>
                </a:srgbClr>
              </a:gs>
              <a:gs pos="94000">
                <a:srgbClr val="FFFFFF">
                  <a:alpha val="34000"/>
                </a:srgbClr>
              </a:gs>
              <a:gs pos="2655">
                <a:schemeClr val="bg1">
                  <a:alpha val="0"/>
                </a:schemeClr>
              </a:gs>
              <a:gs pos="51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Times New Roman (Hebrew)" charset="-79"/>
            </a:endParaRPr>
          </a:p>
        </p:txBody>
      </p:sp>
      <p:pic>
        <p:nvPicPr>
          <p:cNvPr id="1035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23813"/>
            <a:ext cx="3859213" cy="153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ight Triangle 42"/>
          <p:cNvSpPr/>
          <p:nvPr/>
        </p:nvSpPr>
        <p:spPr>
          <a:xfrm rot="10800000" flipV="1">
            <a:off x="9829800" y="5334000"/>
            <a:ext cx="2366963" cy="1600200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Times New Roman (Hebrew)" charset="-79"/>
            </a:endParaRPr>
          </a:p>
        </p:txBody>
      </p:sp>
      <p:sp>
        <p:nvSpPr>
          <p:cNvPr id="1037" name="TextBox 35"/>
          <p:cNvSpPr txBox="1">
            <a:spLocks noChangeArrowheads="1"/>
          </p:cNvSpPr>
          <p:nvPr/>
        </p:nvSpPr>
        <p:spPr bwMode="auto">
          <a:xfrm>
            <a:off x="6881813" y="6019800"/>
            <a:ext cx="4927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9pPr>
          </a:lstStyle>
          <a:p>
            <a:r>
              <a:rPr lang="en-US" altLang="en-US" sz="2000" b="1">
                <a:solidFill>
                  <a:srgbClr val="595959"/>
                </a:solidFill>
                <a:latin typeface="Casper" charset="0"/>
                <a:ea typeface="Karla" charset="0"/>
                <a:cs typeface="Karla" charset="0"/>
              </a:rPr>
              <a:t>DISCOVER . </a:t>
            </a:r>
            <a:r>
              <a:rPr lang="en-US" altLang="en-US" sz="2000" b="1">
                <a:solidFill>
                  <a:srgbClr val="C00000"/>
                </a:solidFill>
                <a:latin typeface="Casper" charset="0"/>
                <a:ea typeface="Karla" charset="0"/>
                <a:cs typeface="Karla" charset="0"/>
              </a:rPr>
              <a:t>LEARN</a:t>
            </a:r>
            <a:r>
              <a:rPr lang="en-US" altLang="en-US" sz="2000" b="1">
                <a:solidFill>
                  <a:srgbClr val="595959"/>
                </a:solidFill>
                <a:latin typeface="Casper" charset="0"/>
                <a:ea typeface="Karla" charset="0"/>
                <a:cs typeface="Karla" charset="0"/>
              </a:rPr>
              <a:t> . EMPOWER</a:t>
            </a:r>
            <a:endParaRPr lang="en-US" altLang="en-US" sz="1200" b="1">
              <a:solidFill>
                <a:srgbClr val="000000"/>
              </a:solidFill>
              <a:latin typeface="Casper" charset="0"/>
            </a:endParaRPr>
          </a:p>
          <a:p>
            <a:pPr eaLnBrk="1" hangingPunct="1"/>
            <a:endParaRPr lang="en-US" altLang="en-US" sz="1600" b="1">
              <a:latin typeface="Casper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884988" y="6043613"/>
            <a:ext cx="46037" cy="36988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Times New Roman (Hebrew)" charset="-79"/>
            </a:endParaRPr>
          </a:p>
        </p:txBody>
      </p:sp>
      <p:sp>
        <p:nvSpPr>
          <p:cNvPr id="1039" name="TextBox 52"/>
          <p:cNvSpPr txBox="1">
            <a:spLocks noChangeArrowheads="1"/>
          </p:cNvSpPr>
          <p:nvPr/>
        </p:nvSpPr>
        <p:spPr bwMode="auto">
          <a:xfrm>
            <a:off x="-161281" y="5749652"/>
            <a:ext cx="6430963" cy="134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622300"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1pPr>
            <a:lvl2pPr marL="742950" indent="-285750" defTabSz="622300"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2pPr>
            <a:lvl3pPr marL="1143000" indent="-228600" defTabSz="622300"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3pPr>
            <a:lvl4pPr marL="1600200" indent="-228600" defTabSz="622300"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4pPr>
            <a:lvl5pPr marL="2057400" indent="-228600" defTabSz="622300"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9pPr>
          </a:lstStyle>
          <a:p>
            <a:pPr algn="ctr">
              <a:lnSpc>
                <a:spcPct val="90000"/>
              </a:lnSpc>
              <a:spcAft>
                <a:spcPct val="35000"/>
              </a:spcAft>
            </a:pPr>
            <a:r>
              <a:rPr lang="en-US" altLang="en-US" b="1" dirty="0">
                <a:solidFill>
                  <a:srgbClr val="262626"/>
                </a:solidFill>
              </a:rPr>
              <a:t>Lecture -3</a:t>
            </a:r>
          </a:p>
          <a:p>
            <a:pPr algn="ctr">
              <a:lnSpc>
                <a:spcPct val="90000"/>
              </a:lnSpc>
              <a:spcAft>
                <a:spcPct val="35000"/>
              </a:spcAft>
            </a:pPr>
            <a:r>
              <a:rPr lang="en-US" altLang="en-US" b="1" dirty="0">
                <a:solidFill>
                  <a:srgbClr val="262626"/>
                </a:solidFill>
              </a:rPr>
              <a:t>Computational Mathematics</a:t>
            </a:r>
          </a:p>
          <a:p>
            <a:pPr algn="ctr">
              <a:lnSpc>
                <a:spcPct val="90000"/>
              </a:lnSpc>
              <a:spcAft>
                <a:spcPct val="35000"/>
              </a:spcAft>
            </a:pPr>
            <a:r>
              <a:rPr lang="en-US" altLang="en-US" b="1" dirty="0">
                <a:solidFill>
                  <a:srgbClr val="262626"/>
                </a:solidFill>
              </a:rPr>
              <a:t>    </a:t>
            </a:r>
            <a:endParaRPr lang="en-US" altLang="en-US" sz="1600" dirty="0">
              <a:latin typeface="Raleway ExtraBold" charset="0"/>
            </a:endParaRPr>
          </a:p>
        </p:txBody>
      </p:sp>
      <p:sp>
        <p:nvSpPr>
          <p:cNvPr id="1040" name="TextBox 25"/>
          <p:cNvSpPr txBox="1">
            <a:spLocks noChangeArrowheads="1"/>
          </p:cNvSpPr>
          <p:nvPr/>
        </p:nvSpPr>
        <p:spPr bwMode="auto">
          <a:xfrm>
            <a:off x="551384" y="2052638"/>
            <a:ext cx="11305256" cy="4416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622300"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1pPr>
            <a:lvl2pPr marL="742950" indent="-285750" defTabSz="622300"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2pPr>
            <a:lvl3pPr marL="1143000" indent="-228600" defTabSz="622300"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3pPr>
            <a:lvl4pPr marL="1600200" indent="-228600" defTabSz="622300"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4pPr>
            <a:lvl5pPr marL="2057400" indent="-228600" defTabSz="622300"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Times New Roman (Hebrew)" charset="0"/>
              </a:defRPr>
            </a:lvl9pPr>
          </a:lstStyle>
          <a:p>
            <a:pPr algn="ctr">
              <a:lnSpc>
                <a:spcPct val="90000"/>
              </a:lnSpc>
              <a:spcAft>
                <a:spcPct val="35000"/>
              </a:spcAft>
            </a:pPr>
            <a:r>
              <a:rPr lang="en-US" altLang="en-US" sz="3200" b="1" dirty="0">
                <a:latin typeface="Arial Black" charset="0"/>
                <a:ea typeface="Karla" charset="0"/>
                <a:cs typeface="Karla" charset="0"/>
              </a:rPr>
              <a:t>UNIVERSITY INSTITUTE OF ENGINEERING</a:t>
            </a:r>
          </a:p>
          <a:p>
            <a:pPr algn="ctr">
              <a:lnSpc>
                <a:spcPct val="90000"/>
              </a:lnSpc>
              <a:spcAft>
                <a:spcPct val="35000"/>
              </a:spcAft>
            </a:pPr>
            <a:r>
              <a:rPr lang="en-US" altLang="en-US" sz="3200" b="1" dirty="0">
                <a:latin typeface="Arial Black" charset="0"/>
                <a:ea typeface="Karla" charset="0"/>
                <a:cs typeface="Karla" charset="0"/>
              </a:rPr>
              <a:t>DEPARTMENT OF AIT - CSE</a:t>
            </a:r>
          </a:p>
          <a:p>
            <a:pPr algn="ctr">
              <a:lnSpc>
                <a:spcPct val="90000"/>
              </a:lnSpc>
              <a:spcAft>
                <a:spcPct val="35000"/>
              </a:spcAft>
            </a:pPr>
            <a:r>
              <a:rPr lang="en-US" altLang="en-US" sz="2800" dirty="0">
                <a:ea typeface="Calibri" charset="0"/>
                <a:cs typeface="Times New Roman" charset="0"/>
              </a:rPr>
              <a:t>Bachelor of Engineering (CSE)</a:t>
            </a:r>
          </a:p>
          <a:p>
            <a:pPr algn="ctr">
              <a:lnSpc>
                <a:spcPct val="90000"/>
              </a:lnSpc>
              <a:spcAft>
                <a:spcPct val="35000"/>
              </a:spcAft>
            </a:pPr>
            <a:r>
              <a:rPr lang="en-US" altLang="en-US" sz="2800" dirty="0">
                <a:ea typeface="Calibri" charset="0"/>
                <a:cs typeface="Times New Roman" charset="0"/>
              </a:rPr>
              <a:t>Advanced Programming (20CST-337)</a:t>
            </a:r>
          </a:p>
          <a:p>
            <a:pPr algn="ctr">
              <a:lnSpc>
                <a:spcPct val="90000"/>
              </a:lnSpc>
              <a:spcAft>
                <a:spcPct val="35000"/>
              </a:spcAft>
            </a:pPr>
            <a:r>
              <a:rPr lang="en-US" altLang="en-US" sz="2800">
                <a:ea typeface="Calibri" charset="0"/>
                <a:cs typeface="Times New Roman" charset="0"/>
              </a:rPr>
              <a:t>By:  Rahul Rathore(E12904)</a:t>
            </a:r>
          </a:p>
          <a:p>
            <a:pPr algn="ctr">
              <a:lnSpc>
                <a:spcPct val="90000"/>
              </a:lnSpc>
              <a:spcAft>
                <a:spcPct val="35000"/>
              </a:spcAft>
            </a:pPr>
            <a:endParaRPr lang="en-US" altLang="en-US" sz="3200" b="1" dirty="0">
              <a:solidFill>
                <a:srgbClr val="262626"/>
              </a:solidFill>
            </a:endParaRPr>
          </a:p>
          <a:p>
            <a:pPr algn="ctr">
              <a:lnSpc>
                <a:spcPct val="90000"/>
              </a:lnSpc>
              <a:spcAft>
                <a:spcPct val="35000"/>
              </a:spcAft>
            </a:pPr>
            <a:r>
              <a:rPr lang="en-US" altLang="en-US" sz="3200" b="1" dirty="0">
                <a:solidFill>
                  <a:srgbClr val="262626"/>
                </a:solidFill>
              </a:rPr>
              <a:t> </a:t>
            </a:r>
          </a:p>
          <a:p>
            <a:pPr eaLnBrk="1" hangingPunct="1"/>
            <a:endParaRPr lang="en-US" altLang="en-US" sz="1600" dirty="0">
              <a:latin typeface="Raleway ExtraBold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748C1-214E-5A42-AFB0-AA37B5C4913C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BCF26D45-2507-4019-87A7-9F5E57520D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432" y="2015331"/>
            <a:ext cx="10225136" cy="3971925"/>
          </a:xfr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E5A0A58-4EB4-473B-84D6-E7165CBB1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748C1-214E-5A42-AFB0-AA37B5C4913C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7A14D7C1-CBEB-45DF-A7FC-9F2FE6376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3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Modular inverse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906339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="" xmlns:a16="http://schemas.microsoft.com/office/drawing/2014/main" id="{389C227A-3934-45AD-9A65-65CDC19269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10010327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11CED4E-70D7-454F-9BBA-D3E8B7904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748C1-214E-5A42-AFB0-AA37B5C4913C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CCD68E18-BA8D-43BC-A2E6-C781B3E2D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3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Modular inverse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468096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4A581929-2977-4535-877A-BE31F607B1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400" y="1825625"/>
            <a:ext cx="10515600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75216EE-3566-4F11-9230-E2672540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748C1-214E-5A42-AFB0-AA37B5C4913C}" type="slidenum">
              <a:rPr lang="en-US" altLang="en-US" smtClean="0"/>
              <a:pPr/>
              <a:t>12</a:t>
            </a:fld>
            <a:endParaRPr lang="en-US" altLang="en-US"/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766D10B6-E6DD-4779-BB9E-08362C1A0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3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Modular inverse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509407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A38F015-49E9-4B48-A149-B4A70AF7C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Modular inverse</a:t>
            </a:r>
            <a:endParaRPr lang="en-IN" sz="3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6E3C1DAC-E857-4B61-9048-82F7583F4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1424" y="1825625"/>
            <a:ext cx="10369152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8F4BFA5-A635-41A0-A0BE-FF7F7AB24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748C1-214E-5A42-AFB0-AA37B5C4913C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6811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fld id="{00000000-1234-1234-1234-123412341234}" type="slidenum">
              <a:rPr lang="en"/>
              <a:pPr>
                <a:spcAft>
                  <a:spcPts val="0"/>
                </a:spcAft>
              </a:pPr>
              <a:t>14</a:t>
            </a:fld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289800" y="825433"/>
            <a:ext cx="11738000" cy="58584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1067"/>
              </a:spcBef>
              <a:buNone/>
            </a:pPr>
            <a:r>
              <a:rPr lang="en" b="1"/>
              <a:t>Definition: </a:t>
            </a:r>
            <a:r>
              <a:rPr lang="en"/>
              <a:t>A congruence of the form</a:t>
            </a:r>
            <a:br>
              <a:rPr lang="en"/>
            </a:br>
            <a:r>
              <a:rPr lang="en" sz="1333"/>
              <a:t/>
            </a:r>
            <a:br>
              <a:rPr lang="en" sz="1333"/>
            </a:br>
            <a:r>
              <a:rPr lang="en" sz="1333"/>
              <a:t>	</a:t>
            </a:r>
            <a:r>
              <a:rPr lang="en" i="1"/>
              <a:t>ax</a:t>
            </a:r>
            <a:r>
              <a:rPr lang="en"/>
              <a:t> ≡ </a:t>
            </a:r>
            <a:r>
              <a:rPr lang="en" i="1"/>
              <a:t>b</a:t>
            </a:r>
            <a:r>
              <a:rPr lang="en"/>
              <a:t> (</a:t>
            </a:r>
            <a:r>
              <a:rPr lang="en" b="1"/>
              <a:t>mod</a:t>
            </a:r>
            <a:r>
              <a:rPr lang="en"/>
              <a:t> </a:t>
            </a:r>
            <a:r>
              <a:rPr lang="en" i="1"/>
              <a:t>m</a:t>
            </a:r>
            <a:r>
              <a:rPr lang="en"/>
              <a:t>)</a:t>
            </a:r>
            <a:br>
              <a:rPr lang="en"/>
            </a:br>
            <a:r>
              <a:rPr lang="en" sz="1333"/>
              <a:t/>
            </a:r>
            <a:br>
              <a:rPr lang="en" sz="1333"/>
            </a:br>
            <a:r>
              <a:rPr lang="en"/>
              <a:t>where </a:t>
            </a:r>
            <a:r>
              <a:rPr lang="en" i="1"/>
              <a:t>m</a:t>
            </a:r>
            <a:r>
              <a:rPr lang="en"/>
              <a:t> is a positive integer, </a:t>
            </a:r>
            <a:r>
              <a:rPr lang="en" i="1"/>
              <a:t>a </a:t>
            </a:r>
            <a:r>
              <a:rPr lang="en"/>
              <a:t>and </a:t>
            </a:r>
            <a:r>
              <a:rPr lang="en" i="1"/>
              <a:t>b </a:t>
            </a:r>
            <a:r>
              <a:rPr lang="en"/>
              <a:t>are integers and </a:t>
            </a:r>
            <a:r>
              <a:rPr lang="en" i="1"/>
              <a:t>x</a:t>
            </a:r>
            <a:r>
              <a:rPr lang="en"/>
              <a:t> is a variable</a:t>
            </a:r>
            <a:br>
              <a:rPr lang="en"/>
            </a:br>
            <a:r>
              <a:rPr lang="en"/>
              <a:t>is called a </a:t>
            </a:r>
            <a:r>
              <a:rPr lang="en" b="1" u="sng"/>
              <a:t>linear congruence</a:t>
            </a:r>
            <a:r>
              <a:rPr lang="en"/>
              <a:t>.</a:t>
            </a:r>
            <a:endParaRPr/>
          </a:p>
          <a:p>
            <a:pPr marL="0" indent="0">
              <a:spcBef>
                <a:spcPts val="1067"/>
              </a:spcBef>
              <a:buNone/>
            </a:pPr>
            <a:endParaRPr/>
          </a:p>
          <a:p>
            <a:pPr marL="0" indent="0">
              <a:spcBef>
                <a:spcPts val="1067"/>
              </a:spcBef>
              <a:buNone/>
            </a:pPr>
            <a:r>
              <a:rPr lang="en" b="1"/>
              <a:t>Goal:</a:t>
            </a:r>
            <a:r>
              <a:rPr lang="en"/>
              <a:t> Find all integers </a:t>
            </a:r>
            <a:r>
              <a:rPr lang="en" i="1"/>
              <a:t>x</a:t>
            </a:r>
            <a:r>
              <a:rPr lang="en"/>
              <a:t> that satisfy this congruence.</a:t>
            </a:r>
            <a:br>
              <a:rPr lang="en"/>
            </a:br>
            <a:endParaRPr/>
          </a:p>
          <a:p>
            <a:pPr marL="0" indent="0">
              <a:spcBef>
                <a:spcPts val="1067"/>
              </a:spcBef>
              <a:buNone/>
            </a:pPr>
            <a:r>
              <a:rPr lang="en" b="1"/>
              <a:t>Example:</a:t>
            </a:r>
            <a:r>
              <a:rPr lang="en"/>
              <a:t>  </a:t>
            </a:r>
            <a:br>
              <a:rPr lang="en"/>
            </a:br>
            <a:r>
              <a:rPr lang="en"/>
              <a:t>What are all of the times that are “congruent to” 2 o’clock?</a:t>
            </a:r>
            <a:endParaRPr/>
          </a:p>
          <a:p>
            <a:pPr marL="0" indent="609585">
              <a:spcBef>
                <a:spcPts val="1067"/>
              </a:spcBef>
              <a:spcAft>
                <a:spcPts val="1067"/>
              </a:spcAft>
              <a:buNone/>
            </a:pPr>
            <a:r>
              <a:rPr lang="en"/>
              <a:t>⇒  Want  </a:t>
            </a:r>
            <a:r>
              <a:rPr lang="en" i="1"/>
              <a:t>x</a:t>
            </a:r>
            <a:r>
              <a:rPr lang="en"/>
              <a:t> ≡ 2 </a:t>
            </a:r>
            <a:r>
              <a:rPr lang="en" b="1"/>
              <a:t>mod</a:t>
            </a:r>
            <a:r>
              <a:rPr lang="en"/>
              <a:t> 12</a:t>
            </a:r>
            <a:endParaRPr/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1167" y="2852834"/>
            <a:ext cx="2568567" cy="25685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Shape 101"/>
          <p:cNvCxnSpPr/>
          <p:nvPr/>
        </p:nvCxnSpPr>
        <p:spPr>
          <a:xfrm>
            <a:off x="289800" y="851600"/>
            <a:ext cx="116124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" name="Shape 102"/>
          <p:cNvSpPr txBox="1"/>
          <p:nvPr/>
        </p:nvSpPr>
        <p:spPr>
          <a:xfrm>
            <a:off x="415600" y="1869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b="1"/>
              <a:t>Solving congruences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fld id="{00000000-1234-1234-1234-123412341234}" type="slidenum">
              <a:rPr lang="en"/>
              <a:pPr>
                <a:spcAft>
                  <a:spcPts val="0"/>
                </a:spcAft>
              </a:pPr>
              <a:t>15</a:t>
            </a:fld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327433" y="825433"/>
            <a:ext cx="11635200" cy="58584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1067"/>
              </a:spcBef>
              <a:buNone/>
            </a:pPr>
            <a:r>
              <a:rPr lang="en"/>
              <a:t>Linear congruence:    </a:t>
            </a:r>
            <a:r>
              <a:rPr lang="en" i="1"/>
              <a:t>ax</a:t>
            </a:r>
            <a:r>
              <a:rPr lang="en"/>
              <a:t> ≡ </a:t>
            </a:r>
            <a:r>
              <a:rPr lang="en" i="1"/>
              <a:t>b</a:t>
            </a:r>
            <a:r>
              <a:rPr lang="en"/>
              <a:t> (</a:t>
            </a:r>
            <a:r>
              <a:rPr lang="en" b="1"/>
              <a:t>mod</a:t>
            </a:r>
            <a:r>
              <a:rPr lang="en"/>
              <a:t> </a:t>
            </a:r>
            <a:r>
              <a:rPr lang="en" i="1"/>
              <a:t>m</a:t>
            </a:r>
            <a:r>
              <a:rPr lang="en"/>
              <a:t>)</a:t>
            </a:r>
            <a:br>
              <a:rPr lang="en"/>
            </a:br>
            <a:endParaRPr/>
          </a:p>
          <a:p>
            <a:pPr>
              <a:spcBef>
                <a:spcPts val="1067"/>
              </a:spcBef>
            </a:pPr>
            <a:r>
              <a:rPr lang="en"/>
              <a:t>This is analogous to the linear equation:    </a:t>
            </a:r>
            <a:r>
              <a:rPr lang="en" i="1"/>
              <a:t>ax </a:t>
            </a:r>
            <a:r>
              <a:rPr lang="en"/>
              <a:t>= </a:t>
            </a:r>
            <a:r>
              <a:rPr lang="en" i="1"/>
              <a:t>b</a:t>
            </a:r>
            <a:r>
              <a:rPr lang="en"/>
              <a:t/>
            </a:r>
            <a:br>
              <a:rPr lang="en"/>
            </a:br>
            <a:endParaRPr/>
          </a:p>
          <a:p>
            <a:pPr>
              <a:spcBef>
                <a:spcPts val="1067"/>
              </a:spcBef>
            </a:pPr>
            <a:r>
              <a:rPr lang="en"/>
              <a:t>One way to solve this simple equation is to multiply both sides by 1/</a:t>
            </a:r>
            <a:r>
              <a:rPr lang="en" i="1"/>
              <a:t>a</a:t>
            </a:r>
            <a:r>
              <a:rPr lang="en"/>
              <a:t>:   </a:t>
            </a:r>
            <a:r>
              <a:rPr lang="en" i="1"/>
              <a:t>x = b/a</a:t>
            </a:r>
            <a:r>
              <a:rPr lang="en"/>
              <a:t/>
            </a:r>
            <a:br>
              <a:rPr lang="en"/>
            </a:br>
            <a:endParaRPr/>
          </a:p>
          <a:p>
            <a:pPr>
              <a:spcBef>
                <a:spcPts val="1067"/>
              </a:spcBef>
            </a:pPr>
            <a:r>
              <a:rPr lang="en"/>
              <a:t>Here, we use the fact that 1</a:t>
            </a:r>
            <a:r>
              <a:rPr lang="en" i="1"/>
              <a:t>/a</a:t>
            </a:r>
            <a:r>
              <a:rPr lang="en"/>
              <a:t> is the multiplicative </a:t>
            </a:r>
            <a:r>
              <a:rPr lang="en" b="1"/>
              <a:t>inverse</a:t>
            </a:r>
            <a:r>
              <a:rPr lang="en" b="1" i="1"/>
              <a:t> </a:t>
            </a:r>
            <a:r>
              <a:rPr lang="en"/>
              <a:t>of </a:t>
            </a:r>
            <a:r>
              <a:rPr lang="en" i="1"/>
              <a:t>a</a:t>
            </a:r>
            <a:r>
              <a:rPr lang="en"/>
              <a:t/>
            </a:r>
            <a:br>
              <a:rPr lang="en"/>
            </a:br>
            <a:endParaRPr/>
          </a:p>
          <a:p>
            <a:pPr>
              <a:spcBef>
                <a:spcPts val="1067"/>
              </a:spcBef>
            </a:pPr>
            <a:r>
              <a:rPr lang="en"/>
              <a:t>Recall that 1</a:t>
            </a:r>
            <a:r>
              <a:rPr lang="en" i="1"/>
              <a:t>/a</a:t>
            </a:r>
            <a:r>
              <a:rPr lang="en"/>
              <a:t> is the multiplicative inverse of </a:t>
            </a:r>
            <a:r>
              <a:rPr lang="en" i="1"/>
              <a:t>a</a:t>
            </a:r>
            <a:r>
              <a:rPr lang="en"/>
              <a:t> because (1</a:t>
            </a:r>
            <a:r>
              <a:rPr lang="en" i="1"/>
              <a:t>/a</a:t>
            </a:r>
            <a:r>
              <a:rPr lang="en"/>
              <a:t>)</a:t>
            </a:r>
            <a:r>
              <a:rPr lang="en" i="1"/>
              <a:t> a = </a:t>
            </a:r>
            <a:r>
              <a:rPr lang="en"/>
              <a:t>1</a:t>
            </a:r>
            <a:br>
              <a:rPr lang="en"/>
            </a:br>
            <a:endParaRPr/>
          </a:p>
          <a:p>
            <a:pPr>
              <a:spcBef>
                <a:spcPts val="1067"/>
              </a:spcBef>
              <a:spcAft>
                <a:spcPts val="1067"/>
              </a:spcAft>
            </a:pPr>
            <a:r>
              <a:rPr lang="en"/>
              <a:t>We’ll use the same strategy to solve the linear congruence.</a:t>
            </a:r>
            <a:endParaRPr/>
          </a:p>
        </p:txBody>
      </p:sp>
      <p:cxnSp>
        <p:nvCxnSpPr>
          <p:cNvPr id="109" name="Shape 109"/>
          <p:cNvCxnSpPr/>
          <p:nvPr/>
        </p:nvCxnSpPr>
        <p:spPr>
          <a:xfrm>
            <a:off x="289800" y="851600"/>
            <a:ext cx="116124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Shape 110"/>
          <p:cNvSpPr txBox="1"/>
          <p:nvPr/>
        </p:nvSpPr>
        <p:spPr>
          <a:xfrm>
            <a:off x="1055440" y="186967"/>
            <a:ext cx="1072096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b="1"/>
              <a:t>Solving congruences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fld id="{00000000-1234-1234-1234-123412341234}" type="slidenum">
              <a:rPr lang="en"/>
              <a:pPr>
                <a:spcAft>
                  <a:spcPts val="0"/>
                </a:spcAft>
              </a:pPr>
              <a:t>16</a:t>
            </a:fld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327433" y="825433"/>
            <a:ext cx="11700400" cy="58584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1067"/>
              </a:spcBef>
              <a:buNone/>
            </a:pPr>
            <a:r>
              <a:rPr lang="en"/>
              <a:t>Linear congruence:    </a:t>
            </a:r>
            <a:r>
              <a:rPr lang="en" i="1"/>
              <a:t>ax</a:t>
            </a:r>
            <a:r>
              <a:rPr lang="en"/>
              <a:t> ≡ </a:t>
            </a:r>
            <a:r>
              <a:rPr lang="en" i="1"/>
              <a:t>b</a:t>
            </a:r>
            <a:r>
              <a:rPr lang="en"/>
              <a:t> (</a:t>
            </a:r>
            <a:r>
              <a:rPr lang="en" b="1"/>
              <a:t>mod</a:t>
            </a:r>
            <a:r>
              <a:rPr lang="en"/>
              <a:t> </a:t>
            </a:r>
            <a:r>
              <a:rPr lang="en" i="1"/>
              <a:t>m</a:t>
            </a:r>
            <a:r>
              <a:rPr lang="en"/>
              <a:t>)</a:t>
            </a:r>
            <a:br>
              <a:rPr lang="en"/>
            </a:br>
            <a:endParaRPr/>
          </a:p>
          <a:p>
            <a:pPr>
              <a:spcBef>
                <a:spcPts val="1067"/>
              </a:spcBef>
            </a:pPr>
            <a:r>
              <a:rPr lang="en" b="1"/>
              <a:t>Strategy: </a:t>
            </a:r>
            <a:r>
              <a:rPr lang="en"/>
              <a:t>Find a number        such that</a:t>
            </a:r>
            <a:br>
              <a:rPr lang="en"/>
            </a:br>
            <a:endParaRPr/>
          </a:p>
          <a:p>
            <a:pPr>
              <a:spcBef>
                <a:spcPts val="1067"/>
              </a:spcBef>
            </a:pPr>
            <a:r>
              <a:rPr lang="en"/>
              <a:t>The number      is called the </a:t>
            </a:r>
            <a:r>
              <a:rPr lang="en" b="1" u="sng"/>
              <a:t>inverse</a:t>
            </a:r>
            <a:r>
              <a:rPr lang="en"/>
              <a:t> of </a:t>
            </a:r>
            <a:r>
              <a:rPr lang="en" i="1"/>
              <a:t>a</a:t>
            </a:r>
            <a:r>
              <a:rPr lang="en"/>
              <a:t> modulo </a:t>
            </a:r>
            <a:r>
              <a:rPr lang="en" i="1"/>
              <a:t>m</a:t>
            </a:r>
            <a:br>
              <a:rPr lang="en" i="1"/>
            </a:br>
            <a:endParaRPr i="1"/>
          </a:p>
          <a:p>
            <a:pPr>
              <a:spcBef>
                <a:spcPts val="1067"/>
              </a:spcBef>
              <a:spcAft>
                <a:spcPts val="1067"/>
              </a:spcAft>
            </a:pPr>
            <a:r>
              <a:rPr lang="en"/>
              <a:t>If we know the inverse, then we can find the solution to the linear congruence by</a:t>
            </a:r>
            <a:br>
              <a:rPr lang="en"/>
            </a:br>
            <a:endParaRPr/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517" y="2025180"/>
            <a:ext cx="175489" cy="239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6697" y="1956933"/>
            <a:ext cx="2580604" cy="375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7268" y="2862144"/>
            <a:ext cx="175489" cy="239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0032" y="4337059"/>
            <a:ext cx="2570531" cy="3756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Shape 121"/>
          <p:cNvCxnSpPr/>
          <p:nvPr/>
        </p:nvCxnSpPr>
        <p:spPr>
          <a:xfrm>
            <a:off x="289800" y="851600"/>
            <a:ext cx="116124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" name="Shape 122"/>
          <p:cNvSpPr txBox="1"/>
          <p:nvPr/>
        </p:nvSpPr>
        <p:spPr>
          <a:xfrm>
            <a:off x="415600" y="1869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b="1"/>
              <a:t>Solving congruences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fld id="{00000000-1234-1234-1234-123412341234}" type="slidenum">
              <a:rPr lang="en"/>
              <a:pPr>
                <a:spcAft>
                  <a:spcPts val="0"/>
                </a:spcAft>
              </a:pPr>
              <a:t>17</a:t>
            </a:fld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305633" y="825433"/>
            <a:ext cx="11722400" cy="58584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1067"/>
              </a:spcBef>
              <a:spcAft>
                <a:spcPts val="1067"/>
              </a:spcAft>
              <a:buNone/>
            </a:pPr>
            <a:r>
              <a:rPr lang="en" b="1"/>
              <a:t>Example</a:t>
            </a:r>
            <a:r>
              <a:rPr lang="en"/>
              <a:t>:   Solve  3</a:t>
            </a:r>
            <a:r>
              <a:rPr lang="en" i="1"/>
              <a:t>x</a:t>
            </a:r>
            <a:r>
              <a:rPr lang="en"/>
              <a:t> ≡ 4 (</a:t>
            </a:r>
            <a:r>
              <a:rPr lang="en" b="1"/>
              <a:t>mod</a:t>
            </a:r>
            <a:r>
              <a:rPr lang="en"/>
              <a:t> 7)</a:t>
            </a:r>
            <a:br>
              <a:rPr lang="en"/>
            </a:br>
            <a:endParaRPr/>
          </a:p>
        </p:txBody>
      </p:sp>
      <p:cxnSp>
        <p:nvCxnSpPr>
          <p:cNvPr id="129" name="Shape 129"/>
          <p:cNvCxnSpPr/>
          <p:nvPr/>
        </p:nvCxnSpPr>
        <p:spPr>
          <a:xfrm>
            <a:off x="289800" y="851600"/>
            <a:ext cx="116124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Shape 130"/>
          <p:cNvSpPr txBox="1"/>
          <p:nvPr/>
        </p:nvSpPr>
        <p:spPr>
          <a:xfrm>
            <a:off x="415600" y="1869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b="1"/>
              <a:t>Solving congruences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fld id="{00000000-1234-1234-1234-123412341234}" type="slidenum">
              <a:rPr lang="en"/>
              <a:pPr>
                <a:spcAft>
                  <a:spcPts val="0"/>
                </a:spcAft>
              </a:pPr>
              <a:t>18</a:t>
            </a:fld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305633" y="825433"/>
            <a:ext cx="11722400" cy="58584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1067"/>
              </a:spcBef>
              <a:buNone/>
            </a:pPr>
            <a:r>
              <a:rPr lang="en" b="1"/>
              <a:t>Example</a:t>
            </a:r>
            <a:r>
              <a:rPr lang="en"/>
              <a:t>:   Solve  3</a:t>
            </a:r>
            <a:r>
              <a:rPr lang="en" i="1"/>
              <a:t>x</a:t>
            </a:r>
            <a:r>
              <a:rPr lang="en"/>
              <a:t> ≡ 4 (</a:t>
            </a:r>
            <a:r>
              <a:rPr lang="en" b="1"/>
              <a:t>mod</a:t>
            </a:r>
            <a:r>
              <a:rPr lang="en"/>
              <a:t> 7)</a:t>
            </a:r>
            <a:br>
              <a:rPr lang="en"/>
            </a:br>
            <a:endParaRPr/>
          </a:p>
          <a:p>
            <a:pPr>
              <a:spcBef>
                <a:spcPts val="1067"/>
              </a:spcBef>
            </a:pPr>
            <a:r>
              <a:rPr lang="en"/>
              <a:t>Note that    5·3  =  15  =  2·7 + 1  ≡  1 (</a:t>
            </a:r>
            <a:r>
              <a:rPr lang="en" b="1"/>
              <a:t>mod</a:t>
            </a:r>
            <a:r>
              <a:rPr lang="en"/>
              <a:t> 7)             </a:t>
            </a:r>
            <a:r>
              <a:rPr lang="en" b="1">
                <a:solidFill>
                  <a:srgbClr val="9900FF"/>
                </a:solidFill>
              </a:rPr>
              <a:t>← Note that -2 would also work</a:t>
            </a:r>
            <a:r>
              <a:rPr lang="en"/>
              <a:t/>
            </a:r>
            <a:br>
              <a:rPr lang="en"/>
            </a:br>
            <a:endParaRPr sz="1467"/>
          </a:p>
          <a:p>
            <a:pPr>
              <a:spcBef>
                <a:spcPts val="1067"/>
              </a:spcBef>
            </a:pPr>
            <a:r>
              <a:rPr lang="en"/>
              <a:t>So “the” inverse of 3 modulo 7 is 5</a:t>
            </a:r>
            <a:br>
              <a:rPr lang="en"/>
            </a:br>
            <a:endParaRPr sz="1467"/>
          </a:p>
          <a:p>
            <a:pPr>
              <a:spcBef>
                <a:spcPts val="1067"/>
              </a:spcBef>
            </a:pPr>
            <a:r>
              <a:rPr lang="en"/>
              <a:t>Multiplying both sides of the linear congruence by 5 gives</a:t>
            </a:r>
            <a:br>
              <a:rPr lang="en"/>
            </a:br>
            <a:r>
              <a:rPr lang="en" sz="800"/>
              <a:t/>
            </a:r>
            <a:br>
              <a:rPr lang="en" sz="800"/>
            </a:br>
            <a:r>
              <a:rPr lang="en" i="1"/>
              <a:t>x</a:t>
            </a:r>
            <a:r>
              <a:rPr lang="en"/>
              <a:t>  ≡  5 · 4 (</a:t>
            </a:r>
            <a:r>
              <a:rPr lang="en" b="1"/>
              <a:t>mod</a:t>
            </a:r>
            <a:r>
              <a:rPr lang="en"/>
              <a:t> 7)  ≡  20 (</a:t>
            </a:r>
            <a:r>
              <a:rPr lang="en" b="1"/>
              <a:t>mod</a:t>
            </a:r>
            <a:r>
              <a:rPr lang="en"/>
              <a:t> 7)  ≡  6 (</a:t>
            </a:r>
            <a:r>
              <a:rPr lang="en" b="1"/>
              <a:t>mod</a:t>
            </a:r>
            <a:r>
              <a:rPr lang="en"/>
              <a:t> 7)</a:t>
            </a:r>
            <a:br>
              <a:rPr lang="en"/>
            </a:br>
            <a:endParaRPr/>
          </a:p>
          <a:p>
            <a:pPr>
              <a:spcBef>
                <a:spcPts val="1067"/>
              </a:spcBef>
            </a:pPr>
            <a:r>
              <a:rPr lang="en"/>
              <a:t>So any </a:t>
            </a:r>
            <a:r>
              <a:rPr lang="en" i="1"/>
              <a:t>x</a:t>
            </a:r>
            <a:r>
              <a:rPr lang="en"/>
              <a:t> that is congruent to 6 </a:t>
            </a:r>
            <a:r>
              <a:rPr lang="en" b="1"/>
              <a:t>mod</a:t>
            </a:r>
            <a:r>
              <a:rPr lang="en"/>
              <a:t> 7 is a solution. E.g., 6, 13, 20, -1, … </a:t>
            </a:r>
            <a:endParaRPr/>
          </a:p>
          <a:p>
            <a:pPr lvl="1">
              <a:spcBef>
                <a:spcPts val="1067"/>
              </a:spcBef>
            </a:pPr>
            <a:r>
              <a:rPr lang="en" b="1"/>
              <a:t>Check:</a:t>
            </a:r>
            <a:r>
              <a:rPr lang="en"/>
              <a:t>   3 · 6 =  18  =  2·7 + 4  ≡  4 (</a:t>
            </a:r>
            <a:r>
              <a:rPr lang="en" b="1"/>
              <a:t>mod</a:t>
            </a:r>
            <a:r>
              <a:rPr lang="en"/>
              <a:t> 7)</a:t>
            </a:r>
            <a:endParaRPr/>
          </a:p>
          <a:p>
            <a:pPr lvl="1">
              <a:spcBef>
                <a:spcPts val="1067"/>
              </a:spcBef>
              <a:spcAft>
                <a:spcPts val="1067"/>
              </a:spcAft>
            </a:pPr>
            <a:r>
              <a:rPr lang="en" b="1"/>
              <a:t>Check:</a:t>
            </a:r>
            <a:r>
              <a:rPr lang="en"/>
              <a:t>   3 · -1 =  -3  =  -1·7 + 4  ≡  4 (</a:t>
            </a:r>
            <a:r>
              <a:rPr lang="en" b="1"/>
              <a:t>mod</a:t>
            </a:r>
            <a:r>
              <a:rPr lang="en"/>
              <a:t> 7)</a:t>
            </a:r>
            <a:endParaRPr/>
          </a:p>
        </p:txBody>
      </p:sp>
      <p:cxnSp>
        <p:nvCxnSpPr>
          <p:cNvPr id="137" name="Shape 137"/>
          <p:cNvCxnSpPr/>
          <p:nvPr/>
        </p:nvCxnSpPr>
        <p:spPr>
          <a:xfrm>
            <a:off x="289800" y="851600"/>
            <a:ext cx="116124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" name="Shape 138"/>
          <p:cNvSpPr txBox="1"/>
          <p:nvPr/>
        </p:nvSpPr>
        <p:spPr>
          <a:xfrm>
            <a:off x="415600" y="1869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b="1"/>
              <a:t>Solving congruences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fld id="{00000000-1234-1234-1234-123412341234}" type="slidenum">
              <a:rPr lang="en"/>
              <a:pPr>
                <a:spcAft>
                  <a:spcPts val="0"/>
                </a:spcAft>
              </a:pPr>
              <a:t>19</a:t>
            </a:fld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289800" y="825433"/>
            <a:ext cx="11738000" cy="58584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1067"/>
              </a:spcBef>
              <a:buNone/>
            </a:pPr>
            <a:r>
              <a:rPr lang="en"/>
              <a:t>Okay! So </a:t>
            </a:r>
            <a:r>
              <a:rPr lang="en" b="1" i="1"/>
              <a:t>if</a:t>
            </a:r>
            <a:r>
              <a:rPr lang="en"/>
              <a:t> we can find the inverse of </a:t>
            </a:r>
            <a:r>
              <a:rPr lang="en" i="1"/>
              <a:t>a</a:t>
            </a:r>
            <a:r>
              <a:rPr lang="en"/>
              <a:t> (</a:t>
            </a:r>
            <a:r>
              <a:rPr lang="en" b="1"/>
              <a:t>mod </a:t>
            </a:r>
            <a:r>
              <a:rPr lang="en"/>
              <a:t>m) then we can solve the linear congruence</a:t>
            </a:r>
            <a:br>
              <a:rPr lang="en"/>
            </a:br>
            <a:r>
              <a:rPr lang="en" i="1"/>
              <a:t>ax</a:t>
            </a:r>
            <a:r>
              <a:rPr lang="en"/>
              <a:t> ≡ </a:t>
            </a:r>
            <a:r>
              <a:rPr lang="en" i="1"/>
              <a:t>b</a:t>
            </a:r>
            <a:r>
              <a:rPr lang="en"/>
              <a:t> (</a:t>
            </a:r>
            <a:r>
              <a:rPr lang="en" b="1"/>
              <a:t>mod</a:t>
            </a:r>
            <a:r>
              <a:rPr lang="en"/>
              <a:t> </a:t>
            </a:r>
            <a:r>
              <a:rPr lang="en" i="1"/>
              <a:t>m</a:t>
            </a:r>
            <a:r>
              <a:rPr lang="en"/>
              <a:t>)</a:t>
            </a:r>
            <a:br>
              <a:rPr lang="en"/>
            </a:br>
            <a:endParaRPr/>
          </a:p>
          <a:p>
            <a:pPr>
              <a:spcBef>
                <a:spcPts val="1067"/>
              </a:spcBef>
              <a:buChar char="➢"/>
            </a:pPr>
            <a:r>
              <a:rPr lang="en" b="1"/>
              <a:t>Important Question #1:</a:t>
            </a:r>
            <a:r>
              <a:rPr lang="en"/>
              <a:t> Does such an inverse always exist?</a:t>
            </a:r>
            <a:br>
              <a:rPr lang="en"/>
            </a:br>
            <a:endParaRPr/>
          </a:p>
          <a:p>
            <a:pPr>
              <a:buChar char="➢"/>
            </a:pPr>
            <a:r>
              <a:rPr lang="en" b="1"/>
              <a:t>Important Question #2:</a:t>
            </a:r>
            <a:r>
              <a:rPr lang="en"/>
              <a:t> If so, can we find it more systematically? (than our previous method of “thinking really hard”</a:t>
            </a:r>
            <a:endParaRPr/>
          </a:p>
        </p:txBody>
      </p:sp>
      <p:cxnSp>
        <p:nvCxnSpPr>
          <p:cNvPr id="145" name="Shape 145"/>
          <p:cNvCxnSpPr/>
          <p:nvPr/>
        </p:nvCxnSpPr>
        <p:spPr>
          <a:xfrm>
            <a:off x="289800" y="851600"/>
            <a:ext cx="116124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Shape 146"/>
          <p:cNvSpPr txBox="1"/>
          <p:nvPr/>
        </p:nvSpPr>
        <p:spPr>
          <a:xfrm>
            <a:off x="415600" y="1869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b="1"/>
              <a:t>Solving congruences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91DC9-7965-FB48-9385-20B56B4847C1}" type="slidenum">
              <a:rPr lang="en-US" altLang="en-US" smtClean="0"/>
              <a:pPr/>
              <a:t>2</a:t>
            </a:fld>
            <a:endParaRPr lang="en-US" alt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487488" y="620688"/>
          <a:ext cx="9866312" cy="2592288"/>
        </p:xfrm>
        <a:graphic>
          <a:graphicData uri="http://schemas.openxmlformats.org/drawingml/2006/table">
            <a:tbl>
              <a:tblPr/>
              <a:tblGrid>
                <a:gridCol w="10801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78619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051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Chapter</a:t>
                      </a:r>
                      <a:endParaRPr lang="en-IN" sz="1800" b="1" dirty="0">
                        <a:solidFill>
                          <a:schemeClr val="tx1"/>
                        </a:solidFill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Course Objectives</a:t>
                      </a:r>
                      <a:endParaRPr lang="en-IN" sz="1800" dirty="0">
                        <a:solidFill>
                          <a:schemeClr val="tx1"/>
                        </a:solidFill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87178">
                <a:tc>
                  <a:txBody>
                    <a:bodyPr/>
                    <a:lstStyle/>
                    <a:p>
                      <a:pPr marL="342900" lvl="0" indent="-342900" algn="ctr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800" baseline="0" dirty="0">
                          <a:latin typeface="Arial" pitchFamily="34" charset="0"/>
                          <a:ea typeface="Noto Sans Symbols"/>
                          <a:cs typeface="Arial" pitchFamily="34" charset="0"/>
                        </a:rPr>
                        <a:t> 1.</a:t>
                      </a:r>
                      <a:endParaRPr lang="en-IN" sz="1800" dirty="0">
                        <a:latin typeface="Arial" pitchFamily="34" charset="0"/>
                        <a:ea typeface="Noto Sans Symbols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This subject aims to focuses on Advanced concept of C++ and advanced data structure to students. It focuses on advanced level analysis of algorithm and computational mathematics. </a:t>
                      </a:r>
                      <a:endParaRPr lang="en-IN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Noto Sans Symbols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1487488" y="3324397"/>
          <a:ext cx="9866312" cy="3442290"/>
        </p:xfrm>
        <a:graphic>
          <a:graphicData uri="http://schemas.openxmlformats.org/drawingml/2006/table">
            <a:tbl>
              <a:tblPr/>
              <a:tblGrid>
                <a:gridCol w="10801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78619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162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Chapter</a:t>
                      </a:r>
                      <a:endParaRPr lang="en-IN" sz="18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Course Outcomes</a:t>
                      </a:r>
                      <a:endParaRPr lang="en-IN" sz="18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76078">
                <a:tc>
                  <a:txBody>
                    <a:bodyPr/>
                    <a:lstStyle/>
                    <a:p>
                      <a:pPr marL="342265" indent="-25400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1.</a:t>
                      </a:r>
                      <a:endParaRPr lang="en-IN" sz="18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just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sz="16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Explain the data structure and OOPS concepts using C++.</a:t>
                      </a:r>
                    </a:p>
                    <a:p>
                      <a:pPr marL="342900" lvl="0" indent="-342900" algn="just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sz="16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Apply the shortest path and minimum spanning algorithms in computer networks.</a:t>
                      </a:r>
                    </a:p>
                    <a:p>
                      <a:pPr marL="342900" lvl="0" indent="-342900" algn="just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Examine the complexity of searching and sorting algorithms, and optimization through arrays, linked structures, stacks, queues, trees, and graphs.</a:t>
                      </a:r>
                    </a:p>
                    <a:p>
                      <a:pPr marL="342900" lvl="0" indent="-342900" algn="just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Decide and implement an appropriate graph algorithm and hashing function in computer networks for data security.</a:t>
                      </a:r>
                    </a:p>
                    <a:p>
                      <a:pPr marL="342900" lvl="0" indent="-342900" algn="just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sz="16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Construct security encryption and decryption algorithms using computational mathematics and graph algorithm.</a:t>
                      </a:r>
                      <a:endParaRPr lang="en-GB" sz="1600" kern="1200" dirty="0">
                        <a:solidFill>
                          <a:schemeClr val="tx1"/>
                        </a:solidFill>
                        <a:latin typeface="Arial" pitchFamily="34" charset="0"/>
                        <a:ea typeface="Noto Sans Symbols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089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fld id="{00000000-1234-1234-1234-123412341234}" type="slidenum">
              <a:rPr lang="en"/>
              <a:pPr>
                <a:spcAft>
                  <a:spcPts val="0"/>
                </a:spcAft>
              </a:pPr>
              <a:t>20</a:t>
            </a:fld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212400" y="825433"/>
            <a:ext cx="11815600" cy="58584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1067"/>
              </a:spcBef>
              <a:buNone/>
            </a:pPr>
            <a:r>
              <a:rPr lang="en" b="1"/>
              <a:t>Theorem:</a:t>
            </a:r>
            <a:r>
              <a:rPr lang="en"/>
              <a:t> If </a:t>
            </a:r>
            <a:r>
              <a:rPr lang="en" i="1"/>
              <a:t>a</a:t>
            </a:r>
            <a:r>
              <a:rPr lang="en"/>
              <a:t> and </a:t>
            </a:r>
            <a:r>
              <a:rPr lang="en" i="1"/>
              <a:t>m</a:t>
            </a:r>
            <a:r>
              <a:rPr lang="en"/>
              <a:t> are relatively prime, then an inverse of </a:t>
            </a:r>
            <a:r>
              <a:rPr lang="en" i="1"/>
              <a:t>a</a:t>
            </a:r>
            <a:r>
              <a:rPr lang="en"/>
              <a:t> modulo </a:t>
            </a:r>
            <a:r>
              <a:rPr lang="en" i="1"/>
              <a:t>m</a:t>
            </a:r>
            <a:r>
              <a:rPr lang="en"/>
              <a:t> exists</a:t>
            </a:r>
            <a:br>
              <a:rPr lang="en"/>
            </a:br>
            <a:endParaRPr/>
          </a:p>
          <a:p>
            <a:pPr indent="0">
              <a:lnSpc>
                <a:spcPct val="150000"/>
              </a:lnSpc>
              <a:spcBef>
                <a:spcPts val="1067"/>
              </a:spcBef>
              <a:spcAft>
                <a:spcPts val="1067"/>
              </a:spcAft>
              <a:buNone/>
            </a:pPr>
            <a:endParaRPr/>
          </a:p>
        </p:txBody>
      </p:sp>
      <p:cxnSp>
        <p:nvCxnSpPr>
          <p:cNvPr id="153" name="Shape 153"/>
          <p:cNvCxnSpPr/>
          <p:nvPr/>
        </p:nvCxnSpPr>
        <p:spPr>
          <a:xfrm>
            <a:off x="289800" y="851600"/>
            <a:ext cx="116124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" name="Shape 154"/>
          <p:cNvSpPr txBox="1"/>
          <p:nvPr/>
        </p:nvSpPr>
        <p:spPr>
          <a:xfrm>
            <a:off x="415600" y="1869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b="1"/>
              <a:t>Solving congruences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fld id="{00000000-1234-1234-1234-123412341234}" type="slidenum">
              <a:rPr lang="en"/>
              <a:pPr>
                <a:spcAft>
                  <a:spcPts val="0"/>
                </a:spcAft>
              </a:pPr>
              <a:t>21</a:t>
            </a:fld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212400" y="825433"/>
            <a:ext cx="11815600" cy="58584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1067"/>
              </a:spcBef>
              <a:buNone/>
            </a:pPr>
            <a:r>
              <a:rPr lang="en" b="1"/>
              <a:t>Theorem:</a:t>
            </a:r>
            <a:r>
              <a:rPr lang="en"/>
              <a:t> If </a:t>
            </a:r>
            <a:r>
              <a:rPr lang="en" i="1"/>
              <a:t>a</a:t>
            </a:r>
            <a:r>
              <a:rPr lang="en"/>
              <a:t> and </a:t>
            </a:r>
            <a:r>
              <a:rPr lang="en" i="1"/>
              <a:t>m</a:t>
            </a:r>
            <a:r>
              <a:rPr lang="en"/>
              <a:t> are relatively prime, then an inverse of </a:t>
            </a:r>
            <a:r>
              <a:rPr lang="en" i="1"/>
              <a:t>a</a:t>
            </a:r>
            <a:r>
              <a:rPr lang="en"/>
              <a:t> modulo </a:t>
            </a:r>
            <a:r>
              <a:rPr lang="en" i="1"/>
              <a:t>m</a:t>
            </a:r>
            <a:r>
              <a:rPr lang="en"/>
              <a:t> exists</a:t>
            </a:r>
            <a:br>
              <a:rPr lang="en"/>
            </a:br>
            <a:endParaRPr/>
          </a:p>
          <a:p>
            <a:pPr marL="0" indent="0">
              <a:lnSpc>
                <a:spcPct val="115000"/>
              </a:lnSpc>
              <a:spcBef>
                <a:spcPts val="1600"/>
              </a:spcBef>
              <a:buNone/>
            </a:pPr>
            <a:r>
              <a:rPr lang="en" b="1"/>
              <a:t>Proof:</a:t>
            </a:r>
            <a:r>
              <a:rPr lang="en"/>
              <a:t> S’pose </a:t>
            </a:r>
            <a:r>
              <a:rPr lang="en" i="1"/>
              <a:t>a</a:t>
            </a:r>
            <a:r>
              <a:rPr lang="en"/>
              <a:t> and </a:t>
            </a:r>
            <a:r>
              <a:rPr lang="en" i="1"/>
              <a:t>m</a:t>
            </a:r>
            <a:r>
              <a:rPr lang="en"/>
              <a:t> are relatively prime.</a:t>
            </a:r>
            <a:endParaRPr/>
          </a:p>
          <a:p>
            <a:pPr indent="0">
              <a:lnSpc>
                <a:spcPct val="115000"/>
              </a:lnSpc>
              <a:spcBef>
                <a:spcPts val="1600"/>
              </a:spcBef>
              <a:buNone/>
            </a:pPr>
            <a:r>
              <a:rPr lang="en"/>
              <a:t>⇒ gcd(</a:t>
            </a:r>
            <a:r>
              <a:rPr lang="en" i="1"/>
              <a:t>a, m</a:t>
            </a:r>
            <a:r>
              <a:rPr lang="en"/>
              <a:t>) = 1</a:t>
            </a:r>
            <a:endParaRPr/>
          </a:p>
          <a:p>
            <a:pPr indent="0">
              <a:lnSpc>
                <a:spcPct val="115000"/>
              </a:lnSpc>
              <a:spcBef>
                <a:spcPts val="1600"/>
              </a:spcBef>
              <a:buNone/>
            </a:pPr>
            <a:r>
              <a:rPr lang="en"/>
              <a:t>⇒ Bezout’s theorem tells us that there exist integers </a:t>
            </a:r>
            <a:r>
              <a:rPr lang="en" i="1"/>
              <a:t>s</a:t>
            </a:r>
            <a:r>
              <a:rPr lang="en"/>
              <a:t> and </a:t>
            </a:r>
            <a:r>
              <a:rPr lang="en" i="1"/>
              <a:t>t</a:t>
            </a:r>
            <a:r>
              <a:rPr lang="en"/>
              <a:t> such that  </a:t>
            </a:r>
            <a:r>
              <a:rPr lang="en" i="1"/>
              <a:t>sa + tm </a:t>
            </a:r>
            <a:r>
              <a:rPr lang="en"/>
              <a:t>= 1</a:t>
            </a:r>
            <a:endParaRPr/>
          </a:p>
          <a:p>
            <a:pPr indent="0">
              <a:lnSpc>
                <a:spcPct val="115000"/>
              </a:lnSpc>
              <a:spcBef>
                <a:spcPts val="1600"/>
              </a:spcBef>
              <a:buNone/>
            </a:pPr>
            <a:r>
              <a:rPr lang="en"/>
              <a:t>⇒ this implies that </a:t>
            </a:r>
            <a:r>
              <a:rPr lang="en" i="1"/>
              <a:t>sa + tm </a:t>
            </a:r>
            <a:r>
              <a:rPr lang="en"/>
              <a:t>≡ 1 (</a:t>
            </a:r>
            <a:r>
              <a:rPr lang="en" b="1"/>
              <a:t>mod</a:t>
            </a:r>
            <a:r>
              <a:rPr lang="en"/>
              <a:t> </a:t>
            </a:r>
            <a:r>
              <a:rPr lang="en" i="1"/>
              <a:t>m</a:t>
            </a:r>
            <a:r>
              <a:rPr lang="en"/>
              <a:t>)</a:t>
            </a:r>
            <a:endParaRPr/>
          </a:p>
          <a:p>
            <a:pPr indent="0">
              <a:lnSpc>
                <a:spcPct val="115000"/>
              </a:lnSpc>
              <a:spcBef>
                <a:spcPts val="1600"/>
              </a:spcBef>
              <a:buNone/>
            </a:pPr>
            <a:r>
              <a:rPr lang="en"/>
              <a:t>⇒ but </a:t>
            </a:r>
            <a:r>
              <a:rPr lang="en" i="1"/>
              <a:t>tm</a:t>
            </a:r>
            <a:r>
              <a:rPr lang="en"/>
              <a:t> ≡ 0 (</a:t>
            </a:r>
            <a:r>
              <a:rPr lang="en" b="1"/>
              <a:t>mod</a:t>
            </a:r>
            <a:r>
              <a:rPr lang="en"/>
              <a:t> </a:t>
            </a:r>
            <a:r>
              <a:rPr lang="en" i="1"/>
              <a:t>m</a:t>
            </a:r>
            <a:r>
              <a:rPr lang="en"/>
              <a:t>), so it must be the case that </a:t>
            </a:r>
            <a:r>
              <a:rPr lang="en" i="1"/>
              <a:t>sa </a:t>
            </a:r>
            <a:r>
              <a:rPr lang="en"/>
              <a:t>≡ 1 (</a:t>
            </a:r>
            <a:r>
              <a:rPr lang="en" b="1"/>
              <a:t>mod</a:t>
            </a:r>
            <a:r>
              <a:rPr lang="en"/>
              <a:t> </a:t>
            </a:r>
            <a:r>
              <a:rPr lang="en" i="1"/>
              <a:t>m</a:t>
            </a:r>
            <a:r>
              <a:rPr lang="en"/>
              <a:t>)</a:t>
            </a:r>
            <a:endParaRPr i="1"/>
          </a:p>
          <a:p>
            <a:pPr indent="0">
              <a:lnSpc>
                <a:spcPct val="115000"/>
              </a:lnSpc>
              <a:spcBef>
                <a:spcPts val="1600"/>
              </a:spcBef>
              <a:buNone/>
            </a:pPr>
            <a:r>
              <a:rPr lang="en"/>
              <a:t>⇒ So </a:t>
            </a:r>
            <a:r>
              <a:rPr lang="en" i="1"/>
              <a:t>s</a:t>
            </a:r>
            <a:r>
              <a:rPr lang="en"/>
              <a:t> must be the inverse of </a:t>
            </a:r>
            <a:r>
              <a:rPr lang="en" i="1"/>
              <a:t>a</a:t>
            </a:r>
            <a:r>
              <a:rPr lang="en"/>
              <a:t> (</a:t>
            </a:r>
            <a:r>
              <a:rPr lang="en" b="1"/>
              <a:t>mod</a:t>
            </a:r>
            <a:r>
              <a:rPr lang="en"/>
              <a:t> </a:t>
            </a:r>
            <a:r>
              <a:rPr lang="en" i="1"/>
              <a:t>m</a:t>
            </a:r>
            <a:r>
              <a:rPr lang="en"/>
              <a:t>) that we’re after</a:t>
            </a:r>
            <a:br>
              <a:rPr lang="en"/>
            </a:br>
            <a:endParaRPr/>
          </a:p>
          <a:p>
            <a:pPr indent="0">
              <a:lnSpc>
                <a:spcPct val="150000"/>
              </a:lnSpc>
              <a:spcBef>
                <a:spcPts val="1600"/>
              </a:spcBef>
              <a:spcAft>
                <a:spcPts val="1067"/>
              </a:spcAft>
              <a:buNone/>
            </a:pPr>
            <a:r>
              <a:rPr lang="en" b="1"/>
              <a:t>Note</a:t>
            </a:r>
            <a:r>
              <a:rPr lang="en"/>
              <a:t>: This proof also shows us how to actually </a:t>
            </a:r>
            <a:r>
              <a:rPr lang="en" i="1"/>
              <a:t>find</a:t>
            </a:r>
            <a:r>
              <a:rPr lang="en"/>
              <a:t> the inverse… </a:t>
            </a:r>
            <a:br>
              <a:rPr lang="en"/>
            </a:br>
            <a:r>
              <a:rPr lang="en"/>
              <a:t/>
            </a:r>
            <a:br>
              <a:rPr lang="en"/>
            </a:br>
            <a:endParaRPr/>
          </a:p>
        </p:txBody>
      </p:sp>
      <p:cxnSp>
        <p:nvCxnSpPr>
          <p:cNvPr id="161" name="Shape 161"/>
          <p:cNvCxnSpPr/>
          <p:nvPr/>
        </p:nvCxnSpPr>
        <p:spPr>
          <a:xfrm>
            <a:off x="289800" y="851600"/>
            <a:ext cx="116124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" name="Shape 162"/>
          <p:cNvSpPr txBox="1"/>
          <p:nvPr/>
        </p:nvSpPr>
        <p:spPr>
          <a:xfrm>
            <a:off x="415600" y="1869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b="1"/>
              <a:t>Solving congruences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fld id="{00000000-1234-1234-1234-123412341234}" type="slidenum">
              <a:rPr lang="en"/>
              <a:pPr>
                <a:spcAft>
                  <a:spcPts val="0"/>
                </a:spcAft>
              </a:pPr>
              <a:t>22</a:t>
            </a:fld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360200" y="825433"/>
            <a:ext cx="11667600" cy="58584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1067"/>
              </a:spcBef>
            </a:pPr>
            <a:r>
              <a:rPr lang="en"/>
              <a:t>The inverse of </a:t>
            </a:r>
            <a:r>
              <a:rPr lang="en" i="1"/>
              <a:t>a</a:t>
            </a:r>
            <a:r>
              <a:rPr lang="en"/>
              <a:t> is exactly the coefficient </a:t>
            </a:r>
            <a:r>
              <a:rPr lang="en" i="1"/>
              <a:t>s</a:t>
            </a:r>
            <a:r>
              <a:rPr lang="en"/>
              <a:t> from Bezout’s theorem, </a:t>
            </a:r>
            <a:br>
              <a:rPr lang="en"/>
            </a:br>
            <a:r>
              <a:rPr lang="en"/>
              <a:t>and we saw last time how to find such an </a:t>
            </a:r>
            <a:r>
              <a:rPr lang="en" i="1"/>
              <a:t>s</a:t>
            </a:r>
            <a:r>
              <a:rPr lang="en"/>
              <a:t/>
            </a:r>
            <a:br>
              <a:rPr lang="en"/>
            </a:br>
            <a:endParaRPr/>
          </a:p>
          <a:p>
            <a:pPr marL="0" indent="0">
              <a:spcBef>
                <a:spcPts val="1067"/>
              </a:spcBef>
              <a:buNone/>
            </a:pPr>
            <a:r>
              <a:rPr lang="en" b="1"/>
              <a:t>Example:</a:t>
            </a:r>
            <a:r>
              <a:rPr lang="en"/>
              <a:t> Determine the inverse of 19 modulo 141</a:t>
            </a:r>
            <a:br>
              <a:rPr lang="en"/>
            </a:br>
            <a:endParaRPr/>
          </a:p>
          <a:p>
            <a:pPr marL="0" indent="609585">
              <a:spcBef>
                <a:spcPts val="1067"/>
              </a:spcBef>
              <a:buNone/>
            </a:pPr>
            <a:r>
              <a:rPr lang="en" b="1"/>
              <a:t>Step 1:</a:t>
            </a:r>
            <a:r>
              <a:rPr lang="en"/>
              <a:t> Do the Euclidean algorithm to confirm that gcd(19,141) = 1</a:t>
            </a:r>
            <a:endParaRPr/>
          </a:p>
          <a:p>
            <a:pPr indent="0">
              <a:spcBef>
                <a:spcPts val="1333"/>
              </a:spcBef>
              <a:buNone/>
            </a:pPr>
            <a:endParaRPr/>
          </a:p>
        </p:txBody>
      </p:sp>
      <p:cxnSp>
        <p:nvCxnSpPr>
          <p:cNvPr id="169" name="Shape 169"/>
          <p:cNvCxnSpPr/>
          <p:nvPr/>
        </p:nvCxnSpPr>
        <p:spPr>
          <a:xfrm>
            <a:off x="289800" y="851600"/>
            <a:ext cx="116124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" name="Shape 170"/>
          <p:cNvSpPr txBox="1"/>
          <p:nvPr/>
        </p:nvSpPr>
        <p:spPr>
          <a:xfrm>
            <a:off x="415600" y="1869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b="1"/>
              <a:t>Solving congruences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fld id="{00000000-1234-1234-1234-123412341234}" type="slidenum">
              <a:rPr lang="en"/>
              <a:pPr>
                <a:spcAft>
                  <a:spcPts val="0"/>
                </a:spcAft>
              </a:pPr>
              <a:t>23</a:t>
            </a:fld>
            <a:endParaRPr/>
          </a:p>
        </p:txBody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360200" y="825433"/>
            <a:ext cx="11667600" cy="58584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1067"/>
              </a:spcBef>
            </a:pPr>
            <a:r>
              <a:rPr lang="en"/>
              <a:t>The inverse of </a:t>
            </a:r>
            <a:r>
              <a:rPr lang="en" i="1"/>
              <a:t>a</a:t>
            </a:r>
            <a:r>
              <a:rPr lang="en"/>
              <a:t> is exactly the coefficient </a:t>
            </a:r>
            <a:r>
              <a:rPr lang="en" i="1"/>
              <a:t>s</a:t>
            </a:r>
            <a:r>
              <a:rPr lang="en"/>
              <a:t> from Bezout’s theorem, </a:t>
            </a:r>
            <a:br>
              <a:rPr lang="en"/>
            </a:br>
            <a:r>
              <a:rPr lang="en"/>
              <a:t>and we saw last time how to find such an </a:t>
            </a:r>
            <a:r>
              <a:rPr lang="en" i="1"/>
              <a:t>s</a:t>
            </a:r>
            <a:r>
              <a:rPr lang="en"/>
              <a:t/>
            </a:r>
            <a:br>
              <a:rPr lang="en"/>
            </a:br>
            <a:endParaRPr/>
          </a:p>
          <a:p>
            <a:pPr marL="0" indent="0">
              <a:spcBef>
                <a:spcPts val="1067"/>
              </a:spcBef>
              <a:buNone/>
            </a:pPr>
            <a:r>
              <a:rPr lang="en" b="1"/>
              <a:t>Example:</a:t>
            </a:r>
            <a:r>
              <a:rPr lang="en"/>
              <a:t> Determine the inverse of 19 modulo 141</a:t>
            </a:r>
            <a:br>
              <a:rPr lang="en"/>
            </a:br>
            <a:endParaRPr/>
          </a:p>
          <a:p>
            <a:pPr marL="0" indent="609585">
              <a:spcBef>
                <a:spcPts val="1067"/>
              </a:spcBef>
              <a:buNone/>
            </a:pPr>
            <a:r>
              <a:rPr lang="en" b="1"/>
              <a:t>Step 1:</a:t>
            </a:r>
            <a:r>
              <a:rPr lang="en"/>
              <a:t> Do the Euclidean algorithm to confirm that gcd(19,141) = 1</a:t>
            </a:r>
            <a:endParaRPr/>
          </a:p>
          <a:p>
            <a:pPr marL="1219170" indent="0">
              <a:spcBef>
                <a:spcPts val="1067"/>
              </a:spcBef>
              <a:buNone/>
            </a:pPr>
            <a:r>
              <a:rPr lang="en"/>
              <a:t>141 = 7 · 19  +  8</a:t>
            </a:r>
            <a:endParaRPr/>
          </a:p>
          <a:p>
            <a:pPr marL="1219170" indent="0">
              <a:buNone/>
            </a:pPr>
            <a:r>
              <a:rPr lang="en"/>
              <a:t>19 = 2 · 8  +  3</a:t>
            </a:r>
            <a:endParaRPr/>
          </a:p>
          <a:p>
            <a:pPr marL="1219170" indent="0">
              <a:buNone/>
            </a:pPr>
            <a:r>
              <a:rPr lang="en"/>
              <a:t>8 = 2 · 3  +  2</a:t>
            </a:r>
            <a:endParaRPr/>
          </a:p>
          <a:p>
            <a:pPr marL="1219170" indent="0">
              <a:buNone/>
            </a:pPr>
            <a:r>
              <a:rPr lang="en"/>
              <a:t>3 = 1 · 2  +  1</a:t>
            </a:r>
            <a:endParaRPr/>
          </a:p>
          <a:p>
            <a:pPr marL="1219170" indent="0">
              <a:buNone/>
            </a:pPr>
            <a:r>
              <a:rPr lang="en"/>
              <a:t>2 = 2 · 1  +  0</a:t>
            </a:r>
            <a:endParaRPr/>
          </a:p>
          <a:p>
            <a:pPr indent="0">
              <a:spcBef>
                <a:spcPts val="1333"/>
              </a:spcBef>
              <a:buNone/>
            </a:pPr>
            <a:r>
              <a:rPr lang="en"/>
              <a:t>Since the last remainder was 1, the Euclidean algorithm tells us that 19 and 141 are relatively prime, and theorem applies →  there is an inverse of 19 (</a:t>
            </a:r>
            <a:r>
              <a:rPr lang="en" b="1"/>
              <a:t>mod</a:t>
            </a:r>
            <a:r>
              <a:rPr lang="en"/>
              <a:t> 141)</a:t>
            </a:r>
            <a:endParaRPr/>
          </a:p>
        </p:txBody>
      </p:sp>
      <p:cxnSp>
        <p:nvCxnSpPr>
          <p:cNvPr id="177" name="Shape 177"/>
          <p:cNvCxnSpPr/>
          <p:nvPr/>
        </p:nvCxnSpPr>
        <p:spPr>
          <a:xfrm>
            <a:off x="289800" y="851600"/>
            <a:ext cx="116124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8" name="Shape 178"/>
          <p:cNvSpPr txBox="1"/>
          <p:nvPr/>
        </p:nvSpPr>
        <p:spPr>
          <a:xfrm>
            <a:off x="415600" y="1869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b="1"/>
              <a:t>Solving congruences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fld id="{00000000-1234-1234-1234-123412341234}" type="slidenum">
              <a:rPr lang="en"/>
              <a:pPr>
                <a:spcAft>
                  <a:spcPts val="0"/>
                </a:spcAft>
              </a:pPr>
              <a:t>24</a:t>
            </a:fld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360200" y="825433"/>
            <a:ext cx="11667600" cy="58584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1067"/>
              </a:spcBef>
            </a:pPr>
            <a:r>
              <a:rPr lang="en"/>
              <a:t>The inverse of </a:t>
            </a:r>
            <a:r>
              <a:rPr lang="en" i="1"/>
              <a:t>a</a:t>
            </a:r>
            <a:r>
              <a:rPr lang="en"/>
              <a:t> is exactly the coefficient </a:t>
            </a:r>
            <a:r>
              <a:rPr lang="en" i="1"/>
              <a:t>s</a:t>
            </a:r>
            <a:r>
              <a:rPr lang="en"/>
              <a:t> from Bezout’s theorem, </a:t>
            </a:r>
            <a:br>
              <a:rPr lang="en"/>
            </a:br>
            <a:r>
              <a:rPr lang="en"/>
              <a:t>and we saw last time how to find such an </a:t>
            </a:r>
            <a:r>
              <a:rPr lang="en" i="1"/>
              <a:t>s</a:t>
            </a:r>
            <a:r>
              <a:rPr lang="en"/>
              <a:t/>
            </a:r>
            <a:br>
              <a:rPr lang="en"/>
            </a:br>
            <a:endParaRPr/>
          </a:p>
          <a:p>
            <a:pPr marL="0" indent="0">
              <a:spcBef>
                <a:spcPts val="1067"/>
              </a:spcBef>
              <a:buNone/>
            </a:pPr>
            <a:r>
              <a:rPr lang="en" b="1"/>
              <a:t>Example:</a:t>
            </a:r>
            <a:r>
              <a:rPr lang="en"/>
              <a:t> Determine the inverse of 19 modulo 141</a:t>
            </a:r>
            <a:br>
              <a:rPr lang="en"/>
            </a:br>
            <a:endParaRPr/>
          </a:p>
          <a:p>
            <a:pPr marL="0" indent="609585">
              <a:spcBef>
                <a:spcPts val="1067"/>
              </a:spcBef>
              <a:buNone/>
            </a:pPr>
            <a:r>
              <a:rPr lang="en" b="1"/>
              <a:t>Step 2:</a:t>
            </a:r>
            <a:r>
              <a:rPr lang="en"/>
              <a:t> Do the Euclidean algorithm </a:t>
            </a:r>
            <a:r>
              <a:rPr lang="en" i="1"/>
              <a:t>in reverse</a:t>
            </a:r>
            <a:r>
              <a:rPr lang="en"/>
              <a:t> to find the coefficient on 19</a:t>
            </a:r>
            <a:endParaRPr/>
          </a:p>
          <a:p>
            <a:pPr marL="1219170" indent="0">
              <a:spcBef>
                <a:spcPts val="1067"/>
              </a:spcBef>
              <a:buNone/>
            </a:pPr>
            <a:r>
              <a:rPr lang="en"/>
              <a:t>141 = 7 · 19  +  8</a:t>
            </a:r>
            <a:endParaRPr/>
          </a:p>
          <a:p>
            <a:pPr marL="1219170" indent="0">
              <a:buNone/>
            </a:pPr>
            <a:r>
              <a:rPr lang="en"/>
              <a:t>19 = 2 · 8  +  3</a:t>
            </a:r>
            <a:endParaRPr/>
          </a:p>
          <a:p>
            <a:pPr marL="1219170" indent="0">
              <a:buNone/>
            </a:pPr>
            <a:r>
              <a:rPr lang="en"/>
              <a:t>8 = 2 · 3  +  2</a:t>
            </a:r>
            <a:endParaRPr/>
          </a:p>
          <a:p>
            <a:pPr marL="1219170" indent="0">
              <a:buNone/>
            </a:pPr>
            <a:r>
              <a:rPr lang="en"/>
              <a:t>3 = 1 · 2  +  1</a:t>
            </a:r>
            <a:endParaRPr/>
          </a:p>
          <a:p>
            <a:pPr marL="1219170" indent="0">
              <a:buNone/>
            </a:pPr>
            <a:r>
              <a:rPr lang="en"/>
              <a:t>2 = 2 · 1  +  0</a:t>
            </a:r>
            <a:endParaRPr/>
          </a:p>
          <a:p>
            <a:pPr marL="1219170" indent="0">
              <a:buNone/>
            </a:pPr>
            <a:endParaRPr/>
          </a:p>
          <a:p>
            <a:pPr marL="1219170" indent="0">
              <a:buNone/>
            </a:pPr>
            <a:endParaRPr/>
          </a:p>
        </p:txBody>
      </p:sp>
      <p:cxnSp>
        <p:nvCxnSpPr>
          <p:cNvPr id="185" name="Shape 185"/>
          <p:cNvCxnSpPr/>
          <p:nvPr/>
        </p:nvCxnSpPr>
        <p:spPr>
          <a:xfrm>
            <a:off x="289800" y="851600"/>
            <a:ext cx="116124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6" name="Shape 186"/>
          <p:cNvSpPr txBox="1"/>
          <p:nvPr/>
        </p:nvSpPr>
        <p:spPr>
          <a:xfrm>
            <a:off x="415600" y="1869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b="1"/>
              <a:t>Solving congruences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fld id="{00000000-1234-1234-1234-123412341234}" type="slidenum">
              <a:rPr lang="en"/>
              <a:pPr>
                <a:spcAft>
                  <a:spcPts val="0"/>
                </a:spcAft>
              </a:pPr>
              <a:t>25</a:t>
            </a:fld>
            <a:endParaRPr/>
          </a:p>
        </p:txBody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360200" y="825433"/>
            <a:ext cx="11667600" cy="58584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1067"/>
              </a:spcBef>
            </a:pPr>
            <a:r>
              <a:rPr lang="en"/>
              <a:t>The inverse of </a:t>
            </a:r>
            <a:r>
              <a:rPr lang="en" i="1"/>
              <a:t>a</a:t>
            </a:r>
            <a:r>
              <a:rPr lang="en"/>
              <a:t> is exactly the coefficient </a:t>
            </a:r>
            <a:r>
              <a:rPr lang="en" i="1"/>
              <a:t>s</a:t>
            </a:r>
            <a:r>
              <a:rPr lang="en"/>
              <a:t> from Bezout’s theorem, </a:t>
            </a:r>
            <a:br>
              <a:rPr lang="en"/>
            </a:br>
            <a:r>
              <a:rPr lang="en"/>
              <a:t>and we saw last time how to find such an </a:t>
            </a:r>
            <a:r>
              <a:rPr lang="en" i="1"/>
              <a:t>s</a:t>
            </a:r>
            <a:r>
              <a:rPr lang="en"/>
              <a:t/>
            </a:r>
            <a:br>
              <a:rPr lang="en"/>
            </a:br>
            <a:endParaRPr/>
          </a:p>
          <a:p>
            <a:pPr marL="0" indent="0">
              <a:spcBef>
                <a:spcPts val="1067"/>
              </a:spcBef>
              <a:buNone/>
            </a:pPr>
            <a:r>
              <a:rPr lang="en" b="1"/>
              <a:t>Example:</a:t>
            </a:r>
            <a:r>
              <a:rPr lang="en"/>
              <a:t> Determine the inverse of 19 modulo 141</a:t>
            </a:r>
            <a:br>
              <a:rPr lang="en"/>
            </a:br>
            <a:endParaRPr/>
          </a:p>
          <a:p>
            <a:pPr marL="0" indent="609585">
              <a:spcBef>
                <a:spcPts val="1067"/>
              </a:spcBef>
              <a:buNone/>
            </a:pPr>
            <a:r>
              <a:rPr lang="en" b="1"/>
              <a:t>Step 2:</a:t>
            </a:r>
            <a:r>
              <a:rPr lang="en"/>
              <a:t> Do the Euclidean algorithm </a:t>
            </a:r>
            <a:r>
              <a:rPr lang="en" i="1"/>
              <a:t>in reverse</a:t>
            </a:r>
            <a:r>
              <a:rPr lang="en"/>
              <a:t> to find the coefficient on 19</a:t>
            </a:r>
            <a:endParaRPr/>
          </a:p>
          <a:p>
            <a:pPr marL="1219170" indent="0">
              <a:spcBef>
                <a:spcPts val="1067"/>
              </a:spcBef>
              <a:buNone/>
            </a:pPr>
            <a:r>
              <a:rPr lang="en"/>
              <a:t>141 = 7 · 19  +  8</a:t>
            </a:r>
            <a:endParaRPr/>
          </a:p>
          <a:p>
            <a:pPr marL="1219170" indent="0">
              <a:buNone/>
            </a:pPr>
            <a:r>
              <a:rPr lang="en"/>
              <a:t>19 = 2 · 8  +  3</a:t>
            </a:r>
            <a:endParaRPr/>
          </a:p>
          <a:p>
            <a:pPr marL="1219170" indent="0">
              <a:buNone/>
            </a:pPr>
            <a:r>
              <a:rPr lang="en"/>
              <a:t>8 = 2 · 3  +  2</a:t>
            </a:r>
            <a:endParaRPr/>
          </a:p>
          <a:p>
            <a:pPr marL="1219170" indent="0">
              <a:buNone/>
            </a:pPr>
            <a:r>
              <a:rPr lang="en"/>
              <a:t>3 = 1 · 2  +  1</a:t>
            </a:r>
            <a:endParaRPr/>
          </a:p>
          <a:p>
            <a:pPr marL="1219170" indent="0">
              <a:buNone/>
            </a:pPr>
            <a:r>
              <a:rPr lang="en"/>
              <a:t>2 = 2 · 1  +  0</a:t>
            </a:r>
            <a:endParaRPr/>
          </a:p>
          <a:p>
            <a:pPr marL="1219170" indent="0">
              <a:buNone/>
            </a:pPr>
            <a:endParaRPr/>
          </a:p>
          <a:p>
            <a:pPr marL="1219170" indent="0">
              <a:buNone/>
            </a:pPr>
            <a:r>
              <a:rPr lang="en"/>
              <a:t>⇒  So 52 is the inverse of 19 (</a:t>
            </a:r>
            <a:r>
              <a:rPr lang="en" b="1"/>
              <a:t>mod</a:t>
            </a:r>
            <a:r>
              <a:rPr lang="en"/>
              <a:t> 141)</a:t>
            </a:r>
            <a:endParaRPr/>
          </a:p>
        </p:txBody>
      </p:sp>
      <p:sp>
        <p:nvSpPr>
          <p:cNvPr id="193" name="Shape 193"/>
          <p:cNvSpPr txBox="1"/>
          <p:nvPr/>
        </p:nvSpPr>
        <p:spPr>
          <a:xfrm>
            <a:off x="4670967" y="3601933"/>
            <a:ext cx="6756400" cy="19976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2133"/>
              <a:t>1 = 3 - 1</a:t>
            </a:r>
            <a:r>
              <a:rPr lang="en" sz="2133">
                <a:solidFill>
                  <a:srgbClr val="434343"/>
                </a:solidFill>
              </a:rPr>
              <a:t>·2</a:t>
            </a:r>
            <a:endParaRPr sz="2133">
              <a:solidFill>
                <a:srgbClr val="434343"/>
              </a:solidFill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2133">
                <a:solidFill>
                  <a:srgbClr val="434343"/>
                </a:solidFill>
              </a:rPr>
              <a:t>   = 3 - 1·(8 - 2·3)   = 3 - 1·8 + 2·3   = 3·3 - 1·8</a:t>
            </a:r>
            <a:endParaRPr sz="2133">
              <a:solidFill>
                <a:srgbClr val="434343"/>
              </a:solidFill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2133">
                <a:solidFill>
                  <a:srgbClr val="434343"/>
                </a:solidFill>
              </a:rPr>
              <a:t>   = 3·(19 - 2·8) - 1·8   = 3·19 - 6·8 - 1·8   = 3·19 - 7·8</a:t>
            </a:r>
            <a:endParaRPr sz="2133">
              <a:solidFill>
                <a:srgbClr val="434343"/>
              </a:solidFill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2133">
                <a:solidFill>
                  <a:srgbClr val="434343"/>
                </a:solidFill>
              </a:rPr>
              <a:t>   = 3·19 - 7·(141 - 7·19)   = 3·19 - 7·141 + 49·19</a:t>
            </a:r>
            <a:endParaRPr sz="2133">
              <a:solidFill>
                <a:srgbClr val="434343"/>
              </a:solidFill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2133">
                <a:solidFill>
                  <a:srgbClr val="434343"/>
                </a:solidFill>
              </a:rPr>
              <a:t>   = </a:t>
            </a:r>
            <a:r>
              <a:rPr lang="en" sz="2133" b="1">
                <a:solidFill>
                  <a:srgbClr val="434343"/>
                </a:solidFill>
              </a:rPr>
              <a:t>52</a:t>
            </a:r>
            <a:r>
              <a:rPr lang="en" sz="2133">
                <a:solidFill>
                  <a:srgbClr val="434343"/>
                </a:solidFill>
              </a:rPr>
              <a:t>·19 - 7·141</a:t>
            </a:r>
            <a:endParaRPr sz="2133">
              <a:solidFill>
                <a:srgbClr val="434343"/>
              </a:solidFill>
            </a:endParaRPr>
          </a:p>
        </p:txBody>
      </p:sp>
      <p:cxnSp>
        <p:nvCxnSpPr>
          <p:cNvPr id="194" name="Shape 194"/>
          <p:cNvCxnSpPr/>
          <p:nvPr/>
        </p:nvCxnSpPr>
        <p:spPr>
          <a:xfrm>
            <a:off x="289800" y="851600"/>
            <a:ext cx="116124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Shape 195"/>
          <p:cNvSpPr txBox="1"/>
          <p:nvPr/>
        </p:nvSpPr>
        <p:spPr>
          <a:xfrm>
            <a:off x="415600" y="1869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b="1"/>
              <a:t>Solving congruences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fld id="{00000000-1234-1234-1234-123412341234}" type="slidenum">
              <a:rPr lang="en"/>
              <a:pPr>
                <a:spcAft>
                  <a:spcPts val="0"/>
                </a:spcAft>
              </a:pPr>
              <a:t>26</a:t>
            </a:fld>
            <a:endParaRPr/>
          </a:p>
        </p:txBody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415600" y="825433"/>
            <a:ext cx="11612400" cy="58584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1067"/>
              </a:spcBef>
              <a:buNone/>
            </a:pPr>
            <a:r>
              <a:rPr lang="en" b="1"/>
              <a:t>Example:</a:t>
            </a:r>
            <a:r>
              <a:rPr lang="en"/>
              <a:t> Solve the linear congruence  19</a:t>
            </a:r>
            <a:r>
              <a:rPr lang="en" i="1"/>
              <a:t>x</a:t>
            </a:r>
            <a:r>
              <a:rPr lang="en"/>
              <a:t> ≡ 4 (</a:t>
            </a:r>
            <a:r>
              <a:rPr lang="en" b="1"/>
              <a:t>mod</a:t>
            </a:r>
            <a:r>
              <a:rPr lang="en"/>
              <a:t> 141)</a:t>
            </a:r>
            <a:br>
              <a:rPr lang="en"/>
            </a:br>
            <a:endParaRPr/>
          </a:p>
          <a:p>
            <a:pPr marL="0" indent="0">
              <a:spcBef>
                <a:spcPts val="1333"/>
              </a:spcBef>
              <a:buNone/>
            </a:pPr>
            <a:endParaRPr/>
          </a:p>
        </p:txBody>
      </p:sp>
      <p:cxnSp>
        <p:nvCxnSpPr>
          <p:cNvPr id="202" name="Shape 202"/>
          <p:cNvCxnSpPr/>
          <p:nvPr/>
        </p:nvCxnSpPr>
        <p:spPr>
          <a:xfrm>
            <a:off x="289800" y="851600"/>
            <a:ext cx="116124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" name="Shape 203"/>
          <p:cNvSpPr txBox="1"/>
          <p:nvPr/>
        </p:nvSpPr>
        <p:spPr>
          <a:xfrm>
            <a:off x="415600" y="1869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b="1"/>
              <a:t>Solving congruences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fld id="{00000000-1234-1234-1234-123412341234}" type="slidenum">
              <a:rPr lang="en"/>
              <a:pPr>
                <a:spcAft>
                  <a:spcPts val="0"/>
                </a:spcAft>
              </a:pPr>
              <a:t>27</a:t>
            </a:fld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415600" y="825433"/>
            <a:ext cx="11612400" cy="58584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1067"/>
              </a:spcBef>
              <a:buNone/>
            </a:pPr>
            <a:r>
              <a:rPr lang="en" b="1"/>
              <a:t>Example:</a:t>
            </a:r>
            <a:r>
              <a:rPr lang="en"/>
              <a:t> Solve the linear congruence  19</a:t>
            </a:r>
            <a:r>
              <a:rPr lang="en" i="1"/>
              <a:t>x</a:t>
            </a:r>
            <a:r>
              <a:rPr lang="en"/>
              <a:t> ≡ 4 (</a:t>
            </a:r>
            <a:r>
              <a:rPr lang="en" b="1"/>
              <a:t>mod</a:t>
            </a:r>
            <a:r>
              <a:rPr lang="en"/>
              <a:t> 141)</a:t>
            </a:r>
            <a:br>
              <a:rPr lang="en"/>
            </a:br>
            <a:endParaRPr/>
          </a:p>
          <a:p>
            <a:pPr marL="0" indent="0">
              <a:spcBef>
                <a:spcPts val="1067"/>
              </a:spcBef>
              <a:buNone/>
            </a:pPr>
            <a:r>
              <a:rPr lang="en" b="1"/>
              <a:t>Solution:</a:t>
            </a:r>
            <a:r>
              <a:rPr lang="en"/>
              <a:t> Multiplying both sides of the congruence by 52 (the inverse of 19 modulo 141) gives:</a:t>
            </a:r>
            <a:endParaRPr/>
          </a:p>
          <a:p>
            <a:pPr marL="1219170" indent="0">
              <a:spcBef>
                <a:spcPts val="1067"/>
              </a:spcBef>
              <a:buNone/>
            </a:pPr>
            <a:r>
              <a:rPr lang="en" i="1"/>
              <a:t>x</a:t>
            </a:r>
            <a:r>
              <a:rPr lang="en"/>
              <a:t>  ≡ 52 · 4 (</a:t>
            </a:r>
            <a:r>
              <a:rPr lang="en" b="1"/>
              <a:t>mod</a:t>
            </a:r>
            <a:r>
              <a:rPr lang="en"/>
              <a:t> 141)</a:t>
            </a:r>
            <a:endParaRPr/>
          </a:p>
          <a:p>
            <a:pPr marL="1219170" indent="0">
              <a:buNone/>
            </a:pPr>
            <a:r>
              <a:rPr lang="en"/>
              <a:t>    ≡ 208 (</a:t>
            </a:r>
            <a:r>
              <a:rPr lang="en" b="1"/>
              <a:t>mod</a:t>
            </a:r>
            <a:r>
              <a:rPr lang="en"/>
              <a:t> 141)</a:t>
            </a:r>
            <a:endParaRPr/>
          </a:p>
          <a:p>
            <a:pPr marL="1219170" indent="0">
              <a:buNone/>
            </a:pPr>
            <a:r>
              <a:rPr lang="en"/>
              <a:t>    ≡ 67 (</a:t>
            </a:r>
            <a:r>
              <a:rPr lang="en" b="1"/>
              <a:t>mod</a:t>
            </a:r>
            <a:r>
              <a:rPr lang="en"/>
              <a:t> 141)</a:t>
            </a:r>
            <a:br>
              <a:rPr lang="en"/>
            </a:br>
            <a:endParaRPr/>
          </a:p>
          <a:p>
            <a:pPr marL="0" indent="0">
              <a:spcBef>
                <a:spcPts val="1333"/>
              </a:spcBef>
              <a:buNone/>
            </a:pPr>
            <a:r>
              <a:rPr lang="en" b="1"/>
              <a:t>Check:</a:t>
            </a:r>
            <a:r>
              <a:rPr lang="en"/>
              <a:t>	19 · 67  =  1273  =  9 · 141 + 4  ≡  4 (</a:t>
            </a:r>
            <a:r>
              <a:rPr lang="en" b="1"/>
              <a:t>mod</a:t>
            </a:r>
            <a:r>
              <a:rPr lang="en"/>
              <a:t> 141)</a:t>
            </a:r>
            <a:endParaRPr/>
          </a:p>
          <a:p>
            <a:pPr indent="0">
              <a:spcBef>
                <a:spcPts val="1333"/>
              </a:spcBef>
              <a:buNone/>
            </a:pPr>
            <a:r>
              <a:rPr lang="en"/>
              <a:t>		19 · 349  =  6631  =  47 · 141 + 4  ≡  4 (</a:t>
            </a:r>
            <a:r>
              <a:rPr lang="en" b="1"/>
              <a:t>mod</a:t>
            </a:r>
            <a:r>
              <a:rPr lang="en"/>
              <a:t> 141)</a:t>
            </a:r>
            <a:endParaRPr/>
          </a:p>
          <a:p>
            <a:pPr marL="0" indent="0">
              <a:spcBef>
                <a:spcPts val="1333"/>
              </a:spcBef>
              <a:buNone/>
            </a:pPr>
            <a:r>
              <a:rPr lang="en"/>
              <a:t>(349 = 67 + 2·141) </a:t>
            </a:r>
            <a:endParaRPr/>
          </a:p>
        </p:txBody>
      </p:sp>
      <p:cxnSp>
        <p:nvCxnSpPr>
          <p:cNvPr id="210" name="Shape 210"/>
          <p:cNvCxnSpPr/>
          <p:nvPr/>
        </p:nvCxnSpPr>
        <p:spPr>
          <a:xfrm>
            <a:off x="289800" y="851600"/>
            <a:ext cx="116124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415600" y="1869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b="1"/>
              <a:t>Solving congruences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75520" y="1077700"/>
            <a:ext cx="8712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608CE-C03C-4089-8C30-2B4572834CCA}" type="slidenum">
              <a:rPr lang="en-GB" smtClean="0"/>
              <a:t>28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1847528" y="1104121"/>
            <a:ext cx="849694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Chinese Remainder Theorem </a:t>
            </a:r>
          </a:p>
          <a:p>
            <a:pPr algn="just"/>
            <a:endParaRPr 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integers                      are pairwise coprime,</a:t>
            </a:r>
          </a:p>
          <a:p>
            <a:endParaRPr lang="en-GB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the system of congruences</a:t>
            </a:r>
          </a:p>
          <a:p>
            <a:endParaRPr lang="en-GB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 a unique solution modulo  </a:t>
            </a:r>
          </a:p>
          <a:p>
            <a:endParaRPr lang="en-GB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</a:t>
            </a:r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</a:p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C1D7584-618F-49E5-93A3-34E51B32B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9" y="2492896"/>
            <a:ext cx="1882303" cy="17527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16CA6F1-5122-48B6-AA16-5BD7F744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194" y="4755166"/>
            <a:ext cx="2377646" cy="7620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F750BB89-6CC6-4099-B759-83E0E27C92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9" y="5497354"/>
            <a:ext cx="1790855" cy="4191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35ADC7DA-37C9-4DA6-8447-88793F4D18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7" y="5517232"/>
            <a:ext cx="1165961" cy="4115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47053F2E-E43F-40E4-A464-C72705B552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32" y="4293097"/>
            <a:ext cx="1638442" cy="3581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A94AE1C5-6247-4BFF-8BA4-8852538D91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9" y="1653532"/>
            <a:ext cx="952583" cy="33530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="" xmlns:a16="http://schemas.microsoft.com/office/drawing/2014/main" id="{E561C996-9A72-47C8-8AE4-1D2A35E462B9}"/>
              </a:ext>
            </a:extLst>
          </p:cNvPr>
          <p:cNvSpPr txBox="1">
            <a:spLocks/>
          </p:cNvSpPr>
          <p:nvPr/>
        </p:nvSpPr>
        <p:spPr>
          <a:xfrm>
            <a:off x="838200" y="332657"/>
            <a:ext cx="10515600" cy="720080"/>
          </a:xfrm>
          <a:prstGeom prst="rect">
            <a:avLst/>
          </a:prstGeom>
        </p:spPr>
        <p:txBody>
          <a:bodyPr/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charset="0"/>
              </a:defRPr>
            </a:lvl9pPr>
          </a:lstStyle>
          <a:p>
            <a:r>
              <a:rPr lang="en-US" sz="320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Chinese Reminder theorem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310154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75520" y="1077700"/>
            <a:ext cx="8712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608CE-C03C-4089-8C30-2B4572834CCA}" type="slidenum">
              <a:rPr lang="en-GB" smtClean="0"/>
              <a:t>29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1847528" y="1104121"/>
            <a:ext cx="849694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Chinese Remainder Theorem  </a:t>
            </a:r>
          </a:p>
          <a:p>
            <a:pPr algn="just"/>
            <a:endParaRPr 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Solve the following simultaneous linear congruences?</a:t>
            </a:r>
          </a:p>
          <a:p>
            <a:pPr lvl="1"/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</a:t>
            </a: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(mod 3)</a:t>
            </a:r>
          </a:p>
          <a:p>
            <a:pPr lvl="1"/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</a:t>
            </a: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(mod 5)</a:t>
            </a:r>
          </a:p>
          <a:p>
            <a:pPr lvl="1"/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</a:t>
            </a: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(mod 7)</a:t>
            </a:r>
          </a:p>
          <a:p>
            <a:pPr lvl="1"/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lvl="1"/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</a:p>
          <a:p>
            <a:pPr marL="800100" lvl="1" indent="-342900">
              <a:buAutoNum type="arabicParenBoth"/>
            </a:pP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</a:t>
            </a:r>
            <a:r>
              <a:rPr lang="en-GB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= 3 × 5 × 7 = 105 </a:t>
            </a:r>
          </a:p>
          <a:p>
            <a:pPr marL="800100" lvl="1" indent="-342900">
              <a:buAutoNum type="arabicParenBoth"/>
            </a:pP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</a:t>
            </a:r>
          </a:p>
          <a:p>
            <a:pPr lvl="2"/>
            <a:r>
              <a:rPr lang="en-GB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N1 = 105 / 3 = 35 , </a:t>
            </a:r>
          </a:p>
          <a:p>
            <a:pPr lvl="2"/>
            <a:r>
              <a:rPr lang="en-GB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N2 = 105 / 5 = 21 , </a:t>
            </a:r>
          </a:p>
          <a:p>
            <a:pPr lvl="2"/>
            <a:r>
              <a:rPr lang="en-GB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N3 = 105 / 7 = 15</a:t>
            </a:r>
          </a:p>
          <a:p>
            <a:pPr marL="800100" lvl="1" indent="-342900">
              <a:buAutoNum type="arabicParenBoth"/>
            </a:pP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</a:t>
            </a:r>
          </a:p>
          <a:p>
            <a:pPr lvl="1"/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GB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y1 = 35</a:t>
            </a:r>
            <a:r>
              <a:rPr lang="en-GB" sz="16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GB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 3 = 2            </a:t>
            </a: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since 35 × 2 </a:t>
            </a: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</a:t>
            </a: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(mod 3)</a:t>
            </a:r>
            <a:endParaRPr lang="en-GB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GB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y2 = 21</a:t>
            </a:r>
            <a:r>
              <a:rPr lang="en-GB" sz="16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GB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 5 = 1            </a:t>
            </a: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since 21 × 1 </a:t>
            </a: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</a:t>
            </a: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(mod 5)</a:t>
            </a:r>
            <a:endParaRPr lang="en-GB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GB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y3 = 15</a:t>
            </a:r>
            <a:r>
              <a:rPr lang="en-GB" sz="16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GB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 7 = 1            </a:t>
            </a: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since 15 × 1 </a:t>
            </a: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</a:t>
            </a: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(mod 7)</a:t>
            </a:r>
            <a:endParaRPr lang="en-GB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 The solution to the simultaneous equations is</a:t>
            </a:r>
          </a:p>
          <a:p>
            <a:pPr lvl="1"/>
            <a:r>
              <a:rPr lang="en-GB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x = 2 × 35 × 2 + 3 × 21 × 1 + 2 × 15 × 1 </a:t>
            </a:r>
          </a:p>
          <a:p>
            <a:pPr lvl="1"/>
            <a:r>
              <a:rPr lang="en-GB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= 233 (mod 105) </a:t>
            </a:r>
            <a:r>
              <a:rPr lang="en-GB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 </a:t>
            </a: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23 (mod 105)</a:t>
            </a:r>
            <a:endParaRPr lang="en-GB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4AC9AC0F-B0B5-4E0D-9A2C-FE26D55AA763}"/>
              </a:ext>
            </a:extLst>
          </p:cNvPr>
          <p:cNvSpPr txBox="1">
            <a:spLocks/>
          </p:cNvSpPr>
          <p:nvPr/>
        </p:nvSpPr>
        <p:spPr>
          <a:xfrm>
            <a:off x="838200" y="332657"/>
            <a:ext cx="10515600" cy="720080"/>
          </a:xfrm>
          <a:prstGeom prst="rect">
            <a:avLst/>
          </a:prstGeom>
        </p:spPr>
        <p:txBody>
          <a:bodyPr/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charset="0"/>
              </a:defRPr>
            </a:lvl9pPr>
          </a:lstStyle>
          <a:p>
            <a:r>
              <a:rPr lang="en-US" sz="320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Chinese Reminder theorem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553107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1424" y="476672"/>
            <a:ext cx="6209083" cy="689291"/>
          </a:xfrm>
          <a:prstGeom prst="rect">
            <a:avLst/>
          </a:prstGeom>
        </p:spPr>
        <p:txBody>
          <a:bodyPr vert="horz" wrap="square" lIns="0" tIns="1206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5" dirty="0">
                <a:latin typeface="+mn-lt"/>
              </a:rPr>
              <a:t>Contents</a:t>
            </a:r>
            <a:endParaRPr spc="-5" dirty="0">
              <a:latin typeface="+mn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9416" y="1556792"/>
            <a:ext cx="9433048" cy="1743426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spcBef>
                <a:spcPts val="6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lang="en-US" sz="3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Modular inverse</a:t>
            </a:r>
          </a:p>
          <a:p>
            <a:pPr marL="355600" indent="-342900">
              <a:spcBef>
                <a:spcPts val="6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lang="en-US" sz="3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linear congruence equation</a:t>
            </a:r>
          </a:p>
          <a:p>
            <a:pPr marL="355600" indent="-342900">
              <a:spcBef>
                <a:spcPts val="6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lang="en-US" sz="3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Chinese Reminder theorem</a:t>
            </a:r>
            <a:endParaRPr sz="3200" dirty="0">
              <a:latin typeface="+mn-lt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75520" y="1077700"/>
            <a:ext cx="8712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608CE-C03C-4089-8C30-2B4572834CCA}" type="slidenum">
              <a:rPr lang="en-GB" smtClean="0"/>
              <a:t>30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1847528" y="1104122"/>
            <a:ext cx="849694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Determine the number of solutions for the congruence equation</a:t>
            </a:r>
          </a:p>
          <a:p>
            <a:pPr algn="just"/>
            <a:endParaRPr 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Theorem: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 </a:t>
            </a:r>
            <a:r>
              <a:rPr lang="en-US"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 any integers and let </a:t>
            </a:r>
            <a:r>
              <a:rPr lang="en-US"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a positive integer. Let </a:t>
            </a:r>
            <a:r>
              <a:rPr lang="en-US"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= </a:t>
            </a:r>
            <a:r>
              <a:rPr lang="en-US" sz="1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gcd</a:t>
            </a:r>
            <a:r>
              <a:rPr lang="en-US"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m).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not devises</a:t>
            </a:r>
            <a:r>
              <a:rPr lang="en-US"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the linear congruence </a:t>
            </a:r>
            <a:r>
              <a:rPr lang="en-US"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ax </a:t>
            </a:r>
            <a:r>
              <a:rPr lang="en-US"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</a:t>
            </a:r>
            <a:r>
              <a:rPr lang="en-US"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 (mod m)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no solutions. If </a:t>
            </a:r>
            <a:r>
              <a:rPr lang="en-US" sz="1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</a:t>
            </a:r>
            <a:r>
              <a:rPr lang="en-US" sz="1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then the linear congruence </a:t>
            </a:r>
            <a:r>
              <a:rPr lang="en-US"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ax </a:t>
            </a:r>
            <a:r>
              <a:rPr lang="en-US"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</a:t>
            </a:r>
            <a:r>
              <a:rPr lang="en-US"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 (mod m)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exactly </a:t>
            </a:r>
            <a:r>
              <a:rPr lang="en-US"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solutions.</a:t>
            </a:r>
            <a:endParaRPr lang="en-GB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GB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How many solutions for the following equation?</a:t>
            </a:r>
          </a:p>
          <a:p>
            <a:pPr lvl="1" algn="just"/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6x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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 (mod 10)</a:t>
            </a:r>
            <a:endParaRPr lang="en-GB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algn="just"/>
            <a:r>
              <a:rPr lang="en-GB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 Calculate d = </a:t>
            </a:r>
            <a:r>
              <a:rPr lang="en-GB" sz="1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gcd</a:t>
            </a:r>
            <a:r>
              <a:rPr lang="en-GB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m) </a:t>
            </a:r>
            <a:r>
              <a:rPr lang="en-GB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 </a:t>
            </a:r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d </a:t>
            </a:r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GB" sz="1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gcd</a:t>
            </a:r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(6, 10) = 2</a:t>
            </a:r>
          </a:p>
          <a:p>
            <a:pPr algn="just"/>
            <a:r>
              <a:rPr lang="en-GB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 Check d | b </a:t>
            </a:r>
            <a:r>
              <a:rPr lang="en-GB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 </a:t>
            </a:r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 4 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is true, then the above equation has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solutions</a:t>
            </a:r>
          </a:p>
          <a:p>
            <a:pPr algn="just"/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solutions are  </a:t>
            </a:r>
            <a:r>
              <a:rPr lang="en-GB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= {4 , 9} (mod 10)</a:t>
            </a:r>
          </a:p>
          <a:p>
            <a:pPr algn="just"/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above equation can be re-written as </a:t>
            </a:r>
            <a:r>
              <a:rPr lang="en-GB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6x = 4 + 10k   </a:t>
            </a: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  </a:t>
            </a:r>
            <a:r>
              <a:rPr lang="en-GB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= 1, 2, 3, 4, ….</a:t>
            </a:r>
          </a:p>
          <a:p>
            <a:pPr algn="just"/>
            <a:r>
              <a:rPr lang="en-GB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6x = 14, 24, 34, 44, …  </a:t>
            </a:r>
            <a:endParaRPr lang="en-GB" sz="1600" b="1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algn="just"/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6 × (4) = 4 mod 10    </a:t>
            </a:r>
            <a:r>
              <a:rPr lang="en-GB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    x = 4</a:t>
            </a:r>
          </a:p>
          <a:p>
            <a:pPr algn="just"/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6 × (9) = 4 mod 10    </a:t>
            </a:r>
            <a:r>
              <a:rPr lang="en-GB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      </a:t>
            </a: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x = 9</a:t>
            </a:r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4353753D-66A7-4AA1-8405-C101AE3074DD}"/>
              </a:ext>
            </a:extLst>
          </p:cNvPr>
          <p:cNvSpPr txBox="1">
            <a:spLocks/>
          </p:cNvSpPr>
          <p:nvPr/>
        </p:nvSpPr>
        <p:spPr>
          <a:xfrm>
            <a:off x="838200" y="332657"/>
            <a:ext cx="10515600" cy="720080"/>
          </a:xfrm>
          <a:prstGeom prst="rect">
            <a:avLst/>
          </a:prstGeom>
        </p:spPr>
        <p:txBody>
          <a:bodyPr/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charset="0"/>
              </a:defRPr>
            </a:lvl9pPr>
          </a:lstStyle>
          <a:p>
            <a:r>
              <a:rPr lang="en-US" sz="320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Chinese Reminder theorem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375671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738027" y="-77269"/>
            <a:ext cx="10515600" cy="8419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 eaLnBrk="1" hangingPunct="1"/>
            <a:r>
              <a:rPr lang="en-US" altLang="en-US" sz="4800" dirty="0">
                <a:latin typeface="+mn-lt"/>
                <a:ea typeface="+mj-ea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>
          <a:xfrm>
            <a:off x="714264" y="783958"/>
            <a:ext cx="11118613" cy="4351338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Images link-</a:t>
            </a:r>
          </a:p>
          <a:p>
            <a:pPr>
              <a:lnSpc>
                <a:spcPct val="100000"/>
              </a:lnSpc>
              <a:buNone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[1] https://simplesnippets.tech/inheritance-in-java-types-of-inheritance/</a:t>
            </a:r>
          </a:p>
          <a:p>
            <a:pPr>
              <a:lnSpc>
                <a:spcPct val="100000"/>
              </a:lnSpc>
              <a:buNone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Online Video Link-</a:t>
            </a:r>
            <a:endParaRPr lang="en-IN" sz="1400" b="1" dirty="0">
              <a:latin typeface="Arial" panose="020B0604020202020204" pitchFamily="34" charset="0"/>
              <a:cs typeface="Arial" panose="020B0604020202020204" pitchFamily="34" charset="0"/>
              <a:hlinkClick r:id="rId2"/>
            </a:endParaRPr>
          </a:p>
          <a:p>
            <a:pPr>
              <a:lnSpc>
                <a:spcPct val="100000"/>
              </a:lnSpc>
            </a:pP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https://nptel.ac.in/courses/106/105/106105214/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Research Paper:</a:t>
            </a:r>
          </a:p>
          <a:p>
            <a:pPr>
              <a:lnSpc>
                <a:spcPct val="100000"/>
              </a:lnSpc>
            </a:pPr>
            <a:r>
              <a:rPr lang="en-IN" sz="11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http://onlinepubs.trb.org/Onlinepubs/trr/1993/1408/1408-012.pdf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IN" sz="11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https://www.researchgate.net/publication/327633163_ADVANCE-RABIN_KARP_ALGORITHM_FOR_STRING_MATCHING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IN" sz="11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https://glossary.informs.org/notes/spanningtree.pdf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53975" indent="0" algn="just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Textbooks / Reference Books</a:t>
            </a:r>
          </a:p>
          <a:p>
            <a:pPr marL="228600" marR="142875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</a:rPr>
              <a:t>Competitive Programmer’s Handbook by Antti Laaksonen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ISBN</a:t>
            </a:r>
            <a:r>
              <a:rPr lang="en-US" sz="1400" b="0" i="0" u="none" strike="noStrike" dirty="0">
                <a:solidFill>
                  <a:srgbClr val="0F1111"/>
                </a:solidFill>
                <a:effectLst/>
                <a:latin typeface="Calibri" panose="020F0502020204030204" pitchFamily="34" charset="0"/>
              </a:rPr>
              <a:t>-10:3319725467, Springer Publishers.</a:t>
            </a:r>
          </a:p>
          <a:p>
            <a:pPr marL="2286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u="none" strike="noStrike" dirty="0">
                <a:solidFill>
                  <a:srgbClr val="3A3A3A"/>
                </a:solidFill>
                <a:effectLst/>
                <a:latin typeface="Calibri" panose="020F0502020204030204" pitchFamily="34" charset="0"/>
              </a:rPr>
              <a:t>“Introduction to Algorithms (Eastern Economy Edition)” by Thomas H </a:t>
            </a:r>
            <a:r>
              <a:rPr lang="en-US" sz="1400" b="0" i="0" u="none" strike="noStrike" dirty="0" err="1">
                <a:solidFill>
                  <a:srgbClr val="3A3A3A"/>
                </a:solidFill>
                <a:effectLst/>
                <a:latin typeface="Calibri" panose="020F0502020204030204" pitchFamily="34" charset="0"/>
              </a:rPr>
              <a:t>Cormen</a:t>
            </a:r>
            <a:r>
              <a:rPr lang="en-US" sz="1400" b="0" i="0" u="none" strike="noStrike" dirty="0">
                <a:solidFill>
                  <a:srgbClr val="3A3A3A"/>
                </a:solidFill>
                <a:effectLst/>
                <a:latin typeface="Calibri" panose="020F0502020204030204" pitchFamily="34" charset="0"/>
              </a:rPr>
              <a:t> and Charles E </a:t>
            </a:r>
            <a:r>
              <a:rPr lang="en-US" sz="1400" b="0" i="0" u="none" strike="noStrike" dirty="0" err="1">
                <a:solidFill>
                  <a:srgbClr val="3A3A3A"/>
                </a:solidFill>
                <a:effectLst/>
                <a:latin typeface="Calibri" panose="020F0502020204030204" pitchFamily="34" charset="0"/>
              </a:rPr>
              <a:t>Leiserson</a:t>
            </a:r>
            <a:r>
              <a:rPr lang="en-US" sz="1400" b="0" i="0" u="none" strike="noStrike" dirty="0">
                <a:solidFill>
                  <a:srgbClr val="3A3A3A"/>
                </a:solidFill>
                <a:effectLst/>
                <a:latin typeface="Calibri" panose="020F0502020204030204" pitchFamily="34" charset="0"/>
              </a:rPr>
              <a:t> ISBN-10:</a:t>
            </a:r>
            <a:r>
              <a:rPr lang="en-US" sz="1400" b="0" i="0" u="none" strike="noStrike" dirty="0">
                <a:solidFill>
                  <a:srgbClr val="0F1111"/>
                </a:solidFill>
                <a:effectLst/>
                <a:latin typeface="Calibri" panose="020F0502020204030204" pitchFamily="34" charset="0"/>
              </a:rPr>
              <a:t> 9788120340077, PHI Learning Pvt. Ltd.</a:t>
            </a:r>
          </a:p>
          <a:p>
            <a:pPr marL="2286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u="none" strike="noStrike" dirty="0">
                <a:solidFill>
                  <a:srgbClr val="0F1111"/>
                </a:solidFill>
                <a:effectLst/>
                <a:latin typeface="Calibri" panose="020F0502020204030204" pitchFamily="34" charset="0"/>
              </a:rPr>
              <a:t>Data Structures Using C and C++ by Aaron M Tenenbaum ISBN-10: 9332549311, Pearson Education India.</a:t>
            </a:r>
            <a:endParaRPr lang="en-US" sz="14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2286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u="none" strike="noStrike" dirty="0">
                <a:solidFill>
                  <a:srgbClr val="0F1111"/>
                </a:solidFill>
                <a:effectLst/>
                <a:latin typeface="Calibri" panose="020F0502020204030204" pitchFamily="34" charset="0"/>
              </a:rPr>
              <a:t>Applied Asymptotic Analysis (Graduate Studies in Mathematics) ISBN-10: 082184-789, American Mathematical Society.</a:t>
            </a:r>
          </a:p>
          <a:p>
            <a:pPr marL="2286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u="sng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hlinkClick r:id="rId7"/>
              </a:rPr>
              <a:t>“The Algorithm Design Manual” by Steven S. </a:t>
            </a:r>
            <a:r>
              <a:rPr lang="en-US" sz="1400" b="0" i="0" u="sng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hlinkClick r:id="rId7"/>
              </a:rPr>
              <a:t>Skiena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ISBN</a:t>
            </a:r>
            <a:r>
              <a:rPr lang="en-US" sz="1400" b="0" i="0" u="none" strike="noStrike" dirty="0">
                <a:solidFill>
                  <a:srgbClr val="0F1111"/>
                </a:solidFill>
                <a:effectLst/>
                <a:latin typeface="Calibri" panose="020F0502020204030204" pitchFamily="34" charset="0"/>
              </a:rPr>
              <a:t>-10:1849967202, Springer Publishers</a:t>
            </a:r>
            <a:endParaRPr lang="en-US" sz="14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2286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400" b="0" i="0" u="sng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hlinkClick r:id="rId8"/>
              </a:rPr>
              <a:t>“Data Structures and Algorithms Made Easy: Data Structures and Algorithmic Puzzles” by Narasimha </a:t>
            </a:r>
            <a:r>
              <a:rPr lang="en-US" sz="1400" b="0" i="0" u="sng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hlinkClick r:id="rId8"/>
              </a:rPr>
              <a:t>Karumanchi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 ISBN</a:t>
            </a:r>
            <a:r>
              <a:rPr lang="en-US" sz="1400" b="0" i="0" u="none" strike="noStrike" dirty="0">
                <a:solidFill>
                  <a:srgbClr val="0F1111"/>
                </a:solidFill>
                <a:effectLst/>
                <a:latin typeface="Calibri" panose="020F0502020204030204" pitchFamily="34" charset="0"/>
              </a:rPr>
              <a:t>-10:</a:t>
            </a:r>
            <a:r>
              <a:rPr lang="en-US" sz="1400" b="0" i="0" u="none" strike="noStrike" dirty="0">
                <a:solidFill>
                  <a:srgbClr val="0F1111"/>
                </a:solidFill>
                <a:effectLst/>
                <a:latin typeface="Arial" panose="020B0604020202020204" pitchFamily="34" charset="0"/>
              </a:rPr>
              <a:t> ‎ </a:t>
            </a:r>
            <a:r>
              <a:rPr lang="en-US" sz="1400" b="0" i="0" u="none" strike="noStrike" dirty="0">
                <a:solidFill>
                  <a:srgbClr val="0F1111"/>
                </a:solidFill>
                <a:effectLst/>
                <a:latin typeface="Calibri" panose="020F0502020204030204" pitchFamily="34" charset="0"/>
              </a:rPr>
              <a:t>819324527X</a:t>
            </a:r>
            <a:r>
              <a:rPr lang="en-US" sz="1400" b="0" i="0" u="none" strike="noStrike" dirty="0">
                <a:solidFill>
                  <a:srgbClr val="0F111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rgbClr val="0F1111"/>
                </a:solidFill>
                <a:effectLst/>
                <a:latin typeface="Calibri" panose="020F0502020204030204" pitchFamily="34" charset="0"/>
              </a:rPr>
              <a:t>CareerMonk</a:t>
            </a:r>
            <a:r>
              <a:rPr lang="en-US" sz="1400" b="0" i="0" u="none" strike="noStrike" dirty="0">
                <a:solidFill>
                  <a:srgbClr val="0F1111"/>
                </a:solidFill>
                <a:effectLst/>
                <a:latin typeface="Calibri" panose="020F0502020204030204" pitchFamily="34" charset="0"/>
              </a:rPr>
              <a:t> Publications</a:t>
            </a:r>
            <a:endParaRPr lang="en-US" sz="14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2286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400" b="0" i="0" u="sng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hlinkClick r:id="rId9"/>
              </a:rPr>
              <a:t>“Algorithms” by Robert Sedgewick and Kevin Wayne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ISBN10 </a:t>
            </a:r>
            <a:r>
              <a:rPr lang="en-US" sz="1400" b="0" i="0" u="none" strike="noStrike" dirty="0">
                <a:solidFill>
                  <a:srgbClr val="0F1111"/>
                </a:solidFill>
                <a:effectLst/>
                <a:latin typeface="Calibri" panose="020F0502020204030204" pitchFamily="34" charset="0"/>
              </a:rPr>
              <a:t>032157351X Addison-Wesley Professional</a:t>
            </a:r>
          </a:p>
          <a:p>
            <a:pPr marL="2286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>
                <a:solidFill>
                  <a:srgbClr val="0F1111"/>
                </a:solidFill>
                <a:latin typeface="Calibri" panose="020F0502020204030204" pitchFamily="34" charset="0"/>
              </a:rPr>
              <a:t> </a:t>
            </a:r>
            <a:r>
              <a:rPr lang="en-US" sz="1400" b="0" i="0" u="sng" strike="noStrike">
                <a:solidFill>
                  <a:srgbClr val="000000"/>
                </a:solidFill>
                <a:effectLst/>
                <a:latin typeface="Calibri" panose="020F0502020204030204" pitchFamily="34" charset="0"/>
                <a:hlinkClick r:id="rId10"/>
              </a:rPr>
              <a:t>“Advanced Data Structures” by Peter Brass</a:t>
            </a:r>
            <a:r>
              <a:rPr lang="en-US" sz="14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ISBN-10</a:t>
            </a:r>
            <a:r>
              <a:rPr lang="en-US" sz="1400" b="0" i="0" u="none" strike="noStrike">
                <a:solidFill>
                  <a:srgbClr val="0F1111"/>
                </a:solidFill>
                <a:effectLst/>
                <a:latin typeface="Calibri" panose="020F0502020204030204" pitchFamily="34" charset="0"/>
              </a:rPr>
              <a:t> 0521880378 Cambridge University Press</a:t>
            </a: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748C1-214E-5A42-AFB0-AA37B5C4913C}" type="slidenum">
              <a:rPr lang="en-US" altLang="en-US" smtClean="0"/>
              <a:pPr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37687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2C813A83-4CF3-4942-8C24-169E11C40466}"/>
              </a:ext>
            </a:extLst>
          </p:cNvPr>
          <p:cNvSpPr/>
          <p:nvPr/>
        </p:nvSpPr>
        <p:spPr>
          <a:xfrm>
            <a:off x="0" y="0"/>
            <a:ext cx="12192000" cy="4686918"/>
          </a:xfrm>
          <a:prstGeom prst="rect">
            <a:avLst/>
          </a:prstGeom>
          <a:solidFill>
            <a:schemeClr val="accent6">
              <a:lumMod val="50000"/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</a:rPr>
              <a:t>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8C6F3F28-25A8-4E20-83C7-12F88E7C28D0}"/>
              </a:ext>
            </a:extLst>
          </p:cNvPr>
          <p:cNvCxnSpPr>
            <a:cxnSpLocks/>
          </p:cNvCxnSpPr>
          <p:nvPr/>
        </p:nvCxnSpPr>
        <p:spPr>
          <a:xfrm>
            <a:off x="9347200" y="0"/>
            <a:ext cx="1828800" cy="18288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8E1879BF-80CB-413D-9BC1-C05963A116D7}"/>
              </a:ext>
            </a:extLst>
          </p:cNvPr>
          <p:cNvCxnSpPr>
            <a:cxnSpLocks/>
          </p:cNvCxnSpPr>
          <p:nvPr/>
        </p:nvCxnSpPr>
        <p:spPr>
          <a:xfrm>
            <a:off x="10169128" y="0"/>
            <a:ext cx="663972" cy="6639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ED354CBC-26FA-4C5C-B91C-AD6F2AE53BC2}"/>
              </a:ext>
            </a:extLst>
          </p:cNvPr>
          <p:cNvCxnSpPr>
            <a:cxnSpLocks/>
          </p:cNvCxnSpPr>
          <p:nvPr/>
        </p:nvCxnSpPr>
        <p:spPr>
          <a:xfrm>
            <a:off x="733426" y="6294597"/>
            <a:ext cx="558345" cy="55834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B6F6E02B-7F30-40ED-9667-2C98864546BE}"/>
              </a:ext>
            </a:extLst>
          </p:cNvPr>
          <p:cNvCxnSpPr>
            <a:cxnSpLocks/>
          </p:cNvCxnSpPr>
          <p:nvPr/>
        </p:nvCxnSpPr>
        <p:spPr>
          <a:xfrm>
            <a:off x="390526" y="5129689"/>
            <a:ext cx="1728311" cy="172831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1485902" y="2249080"/>
            <a:ext cx="10725148" cy="123110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per" panose="02000506000000020004" pitchFamily="2" charset="0"/>
                <a:ea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  <p:sp>
        <p:nvSpPr>
          <p:cNvPr id="22" name="Diamond 6">
            <a:extLst>
              <a:ext uri="{FF2B5EF4-FFF2-40B4-BE49-F238E27FC236}">
                <a16:creationId xmlns="" xmlns:a16="http://schemas.microsoft.com/office/drawing/2014/main" id="{AFBA4B1A-59E0-42F9-8062-FE9B4E00A99F}"/>
              </a:ext>
            </a:extLst>
          </p:cNvPr>
          <p:cNvSpPr/>
          <p:nvPr/>
        </p:nvSpPr>
        <p:spPr>
          <a:xfrm>
            <a:off x="2641599" y="1214279"/>
            <a:ext cx="2430463" cy="3225800"/>
          </a:xfrm>
          <a:custGeom>
            <a:avLst/>
            <a:gdLst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3225800 w 3225800"/>
              <a:gd name="connsiteY2" fmla="*/ 1612900 h 3225800"/>
              <a:gd name="connsiteX3" fmla="*/ 1612900 w 3225800"/>
              <a:gd name="connsiteY3" fmla="*/ 3225800 h 3225800"/>
              <a:gd name="connsiteX4" fmla="*/ 0 w 3225800"/>
              <a:gd name="connsiteY4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1612900 w 3225800"/>
              <a:gd name="connsiteY4" fmla="*/ 3225800 h 3225800"/>
              <a:gd name="connsiteX5" fmla="*/ 0 w 3225800"/>
              <a:gd name="connsiteY5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2430463 w 3225800"/>
              <a:gd name="connsiteY4" fmla="*/ 2413000 h 3225800"/>
              <a:gd name="connsiteX5" fmla="*/ 1612900 w 3225800"/>
              <a:gd name="connsiteY5" fmla="*/ 3225800 h 3225800"/>
              <a:gd name="connsiteX6" fmla="*/ 0 w 3225800"/>
              <a:gd name="connsiteY6" fmla="*/ 1612900 h 3225800"/>
              <a:gd name="connsiteX0" fmla="*/ 3225800 w 3317240"/>
              <a:gd name="connsiteY0" fmla="*/ 1612900 h 3225800"/>
              <a:gd name="connsiteX1" fmla="*/ 2430463 w 3317240"/>
              <a:gd name="connsiteY1" fmla="*/ 2413000 h 3225800"/>
              <a:gd name="connsiteX2" fmla="*/ 1612900 w 3317240"/>
              <a:gd name="connsiteY2" fmla="*/ 3225800 h 3225800"/>
              <a:gd name="connsiteX3" fmla="*/ 0 w 3317240"/>
              <a:gd name="connsiteY3" fmla="*/ 1612900 h 3225800"/>
              <a:gd name="connsiteX4" fmla="*/ 1612900 w 3317240"/>
              <a:gd name="connsiteY4" fmla="*/ 0 h 3225800"/>
              <a:gd name="connsiteX5" fmla="*/ 2430463 w 3317240"/>
              <a:gd name="connsiteY5" fmla="*/ 817563 h 3225800"/>
              <a:gd name="connsiteX6" fmla="*/ 3317240 w 3317240"/>
              <a:gd name="connsiteY6" fmla="*/ 1704340 h 3225800"/>
              <a:gd name="connsiteX0" fmla="*/ 2430463 w 3317240"/>
              <a:gd name="connsiteY0" fmla="*/ 2413000 h 3225800"/>
              <a:gd name="connsiteX1" fmla="*/ 1612900 w 3317240"/>
              <a:gd name="connsiteY1" fmla="*/ 3225800 h 3225800"/>
              <a:gd name="connsiteX2" fmla="*/ 0 w 3317240"/>
              <a:gd name="connsiteY2" fmla="*/ 1612900 h 3225800"/>
              <a:gd name="connsiteX3" fmla="*/ 1612900 w 3317240"/>
              <a:gd name="connsiteY3" fmla="*/ 0 h 3225800"/>
              <a:gd name="connsiteX4" fmla="*/ 2430463 w 3317240"/>
              <a:gd name="connsiteY4" fmla="*/ 817563 h 3225800"/>
              <a:gd name="connsiteX5" fmla="*/ 3317240 w 3317240"/>
              <a:gd name="connsiteY5" fmla="*/ 1704340 h 3225800"/>
              <a:gd name="connsiteX0" fmla="*/ 2430463 w 2430463"/>
              <a:gd name="connsiteY0" fmla="*/ 2413000 h 3225800"/>
              <a:gd name="connsiteX1" fmla="*/ 1612900 w 2430463"/>
              <a:gd name="connsiteY1" fmla="*/ 3225800 h 3225800"/>
              <a:gd name="connsiteX2" fmla="*/ 0 w 2430463"/>
              <a:gd name="connsiteY2" fmla="*/ 1612900 h 3225800"/>
              <a:gd name="connsiteX3" fmla="*/ 1612900 w 2430463"/>
              <a:gd name="connsiteY3" fmla="*/ 0 h 3225800"/>
              <a:gd name="connsiteX4" fmla="*/ 2430463 w 2430463"/>
              <a:gd name="connsiteY4" fmla="*/ 817563 h 322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0463" h="3225800">
                <a:moveTo>
                  <a:pt x="2430463" y="2413000"/>
                </a:moveTo>
                <a:lnTo>
                  <a:pt x="1612900" y="3225800"/>
                </a:lnTo>
                <a:lnTo>
                  <a:pt x="0" y="1612900"/>
                </a:lnTo>
                <a:lnTo>
                  <a:pt x="1612900" y="0"/>
                </a:lnTo>
                <a:lnTo>
                  <a:pt x="2430463" y="817563"/>
                </a:lnTo>
              </a:path>
            </a:pathLst>
          </a:custGeom>
          <a:noFill/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</a:endParaRPr>
          </a:p>
        </p:txBody>
      </p:sp>
      <p:sp>
        <p:nvSpPr>
          <p:cNvPr id="23" name="Diamond 6">
            <a:extLst>
              <a:ext uri="{FF2B5EF4-FFF2-40B4-BE49-F238E27FC236}">
                <a16:creationId xmlns="" xmlns:a16="http://schemas.microsoft.com/office/drawing/2014/main" id="{4F0CA98B-3337-4AC3-8305-ED6C9C731FFB}"/>
              </a:ext>
            </a:extLst>
          </p:cNvPr>
          <p:cNvSpPr/>
          <p:nvPr/>
        </p:nvSpPr>
        <p:spPr>
          <a:xfrm>
            <a:off x="2898774" y="1214279"/>
            <a:ext cx="2430463" cy="3225800"/>
          </a:xfrm>
          <a:custGeom>
            <a:avLst/>
            <a:gdLst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3225800 w 3225800"/>
              <a:gd name="connsiteY2" fmla="*/ 1612900 h 3225800"/>
              <a:gd name="connsiteX3" fmla="*/ 1612900 w 3225800"/>
              <a:gd name="connsiteY3" fmla="*/ 3225800 h 3225800"/>
              <a:gd name="connsiteX4" fmla="*/ 0 w 3225800"/>
              <a:gd name="connsiteY4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1612900 w 3225800"/>
              <a:gd name="connsiteY4" fmla="*/ 3225800 h 3225800"/>
              <a:gd name="connsiteX5" fmla="*/ 0 w 3225800"/>
              <a:gd name="connsiteY5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2430463 w 3225800"/>
              <a:gd name="connsiteY4" fmla="*/ 2413000 h 3225800"/>
              <a:gd name="connsiteX5" fmla="*/ 1612900 w 3225800"/>
              <a:gd name="connsiteY5" fmla="*/ 3225800 h 3225800"/>
              <a:gd name="connsiteX6" fmla="*/ 0 w 3225800"/>
              <a:gd name="connsiteY6" fmla="*/ 1612900 h 3225800"/>
              <a:gd name="connsiteX0" fmla="*/ 3225800 w 3317240"/>
              <a:gd name="connsiteY0" fmla="*/ 1612900 h 3225800"/>
              <a:gd name="connsiteX1" fmla="*/ 2430463 w 3317240"/>
              <a:gd name="connsiteY1" fmla="*/ 2413000 h 3225800"/>
              <a:gd name="connsiteX2" fmla="*/ 1612900 w 3317240"/>
              <a:gd name="connsiteY2" fmla="*/ 3225800 h 3225800"/>
              <a:gd name="connsiteX3" fmla="*/ 0 w 3317240"/>
              <a:gd name="connsiteY3" fmla="*/ 1612900 h 3225800"/>
              <a:gd name="connsiteX4" fmla="*/ 1612900 w 3317240"/>
              <a:gd name="connsiteY4" fmla="*/ 0 h 3225800"/>
              <a:gd name="connsiteX5" fmla="*/ 2430463 w 3317240"/>
              <a:gd name="connsiteY5" fmla="*/ 817563 h 3225800"/>
              <a:gd name="connsiteX6" fmla="*/ 3317240 w 3317240"/>
              <a:gd name="connsiteY6" fmla="*/ 1704340 h 3225800"/>
              <a:gd name="connsiteX0" fmla="*/ 2430463 w 3317240"/>
              <a:gd name="connsiteY0" fmla="*/ 2413000 h 3225800"/>
              <a:gd name="connsiteX1" fmla="*/ 1612900 w 3317240"/>
              <a:gd name="connsiteY1" fmla="*/ 3225800 h 3225800"/>
              <a:gd name="connsiteX2" fmla="*/ 0 w 3317240"/>
              <a:gd name="connsiteY2" fmla="*/ 1612900 h 3225800"/>
              <a:gd name="connsiteX3" fmla="*/ 1612900 w 3317240"/>
              <a:gd name="connsiteY3" fmla="*/ 0 h 3225800"/>
              <a:gd name="connsiteX4" fmla="*/ 2430463 w 3317240"/>
              <a:gd name="connsiteY4" fmla="*/ 817563 h 3225800"/>
              <a:gd name="connsiteX5" fmla="*/ 3317240 w 3317240"/>
              <a:gd name="connsiteY5" fmla="*/ 1704340 h 3225800"/>
              <a:gd name="connsiteX0" fmla="*/ 2430463 w 2430463"/>
              <a:gd name="connsiteY0" fmla="*/ 2413000 h 3225800"/>
              <a:gd name="connsiteX1" fmla="*/ 1612900 w 2430463"/>
              <a:gd name="connsiteY1" fmla="*/ 3225800 h 3225800"/>
              <a:gd name="connsiteX2" fmla="*/ 0 w 2430463"/>
              <a:gd name="connsiteY2" fmla="*/ 1612900 h 3225800"/>
              <a:gd name="connsiteX3" fmla="*/ 1612900 w 2430463"/>
              <a:gd name="connsiteY3" fmla="*/ 0 h 3225800"/>
              <a:gd name="connsiteX4" fmla="*/ 2430463 w 2430463"/>
              <a:gd name="connsiteY4" fmla="*/ 817563 h 322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0463" h="3225800">
                <a:moveTo>
                  <a:pt x="2430463" y="2413000"/>
                </a:moveTo>
                <a:lnTo>
                  <a:pt x="1612900" y="3225800"/>
                </a:lnTo>
                <a:lnTo>
                  <a:pt x="0" y="1612900"/>
                </a:lnTo>
                <a:lnTo>
                  <a:pt x="1612900" y="0"/>
                </a:lnTo>
                <a:lnTo>
                  <a:pt x="2430463" y="817563"/>
                </a:lnTo>
              </a:path>
            </a:pathLst>
          </a:custGeom>
          <a:noFill/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</a:endParaRPr>
          </a:p>
        </p:txBody>
      </p:sp>
      <p:grpSp>
        <p:nvGrpSpPr>
          <p:cNvPr id="3" name="Group 28"/>
          <p:cNvGrpSpPr/>
          <p:nvPr/>
        </p:nvGrpSpPr>
        <p:grpSpPr>
          <a:xfrm>
            <a:off x="237520" y="152400"/>
            <a:ext cx="410563" cy="1612900"/>
            <a:chOff x="83821" y="0"/>
            <a:chExt cx="219636" cy="903079"/>
          </a:xfrm>
        </p:grpSpPr>
        <p:sp>
          <p:nvSpPr>
            <p:cNvPr id="30" name="Rectangle 29"/>
            <p:cNvSpPr/>
            <p:nvPr/>
          </p:nvSpPr>
          <p:spPr>
            <a:xfrm>
              <a:off x="84026" y="0"/>
              <a:ext cx="219431" cy="21095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4262" y="408599"/>
              <a:ext cx="219194" cy="49448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83821" y="210952"/>
              <a:ext cx="217937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33" name="Object 32">
              <a:extLst>
                <a:ext uri="{FF2B5EF4-FFF2-40B4-BE49-F238E27FC236}">
                  <a16:creationId xmlns="" xmlns:a16="http://schemas.microsoft.com/office/drawing/2014/main" id="{CAD0D7B8-E462-453C-B296-CA0154FA54A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59142145"/>
                </p:ext>
              </p:extLst>
            </p:nvPr>
          </p:nvGraphicFramePr>
          <p:xfrm>
            <a:off x="100420" y="236973"/>
            <a:ext cx="183878" cy="1834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7" name="CorelDRAW" r:id="rId3" imgW="2169000" imgH="2169360" progId="">
                    <p:embed/>
                  </p:oleObj>
                </mc:Choice>
                <mc:Fallback>
                  <p:oleObj name="CorelDRAW" r:id="rId3" imgW="2169000" imgH="2169360" progId="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420" y="236973"/>
                          <a:ext cx="183878" cy="18342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Rectangle 1"/>
          <p:cNvSpPr/>
          <p:nvPr/>
        </p:nvSpPr>
        <p:spPr>
          <a:xfrm>
            <a:off x="4114005" y="5394447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4D36D-60F8-0547-9CD4-56091D03A888}" type="slidenum">
              <a:rPr lang="en-US" altLang="en-US" smtClean="0"/>
              <a:pPr/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6501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0201182F-2A72-477F-8742-0C19FEB6D7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3472" y="1825625"/>
            <a:ext cx="9793088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000B65C-0DFF-4312-BC15-33C0A99BD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748C1-214E-5A42-AFB0-AA37B5C4913C}" type="slidenum">
              <a:rPr lang="en-US" altLang="en-US" smtClean="0"/>
              <a:pPr/>
              <a:t>4</a:t>
            </a:fld>
            <a:endParaRPr lang="en-US" altLang="en-US"/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CCF6C98A-811B-4F40-99D1-43FEE8298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3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Modular inverse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445520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B611B1E-E098-482A-B0B4-3BB188E92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748C1-214E-5A42-AFB0-AA37B5C4913C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D1EB11E5-0E33-4B5D-9FF7-F14334349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726640"/>
            <a:ext cx="10009112" cy="407862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="" xmlns:a16="http://schemas.microsoft.com/office/drawing/2014/main" id="{223BC96A-4510-421D-8E52-531C742CF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3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Modular inverse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910784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D35AF195-CA16-46AF-9F89-C33D123D15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3472" y="1772816"/>
            <a:ext cx="8115300" cy="2377008"/>
          </a:xfr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8ED74D5-3A24-4287-9D0D-5B63FDB7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748C1-214E-5A42-AFB0-AA37B5C4913C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14A62F8-8641-42AF-BB5F-0B14DE2B5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512" y="4238674"/>
            <a:ext cx="7639050" cy="202882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="" xmlns:a16="http://schemas.microsoft.com/office/drawing/2014/main" id="{9671AC04-6B5F-4C75-8EA1-147266D34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3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Modular inverse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995493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1A7E13BF-C968-4CD2-9AD7-601EAA2F22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10154344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693D76A-BD03-4305-BFC6-E755DB407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748C1-214E-5A42-AFB0-AA37B5C4913C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57512D96-C082-4284-B9CA-7F37A986C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3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Modular inverse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271510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5F861676-1EB1-4372-896A-8FA8F09236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10442376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556F445-E1FB-4287-8DF4-FB0C8FC4A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748C1-214E-5A42-AFB0-AA37B5C4913C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98D6FBEE-15C8-440B-B594-6851BA148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3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Modular inverse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307346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73FE8610-1390-4A5A-BF9D-3619C7780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056" y="2028031"/>
            <a:ext cx="10329104" cy="3990975"/>
          </a:xfr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9AD016F-F864-4467-B7B5-7EFC696DE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748C1-214E-5A42-AFB0-AA37B5C4913C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F6D8BE82-A58C-4E27-B419-29056D368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3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Modular inverse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18404027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10323</TotalTime>
  <Words>891</Words>
  <Application>Microsoft Office PowerPoint</Application>
  <PresentationFormat>Custom</PresentationFormat>
  <Paragraphs>240</Paragraphs>
  <Slides>32</Slides>
  <Notes>15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4" baseType="lpstr">
      <vt:lpstr>1_Office Theme</vt:lpstr>
      <vt:lpstr>CorelDRAW</vt:lpstr>
      <vt:lpstr>PowerPoint Presentation</vt:lpstr>
      <vt:lpstr>PowerPoint Presentation</vt:lpstr>
      <vt:lpstr>Contents</vt:lpstr>
      <vt:lpstr>Modular inverse</vt:lpstr>
      <vt:lpstr>Modular inverse</vt:lpstr>
      <vt:lpstr>Modular inverse</vt:lpstr>
      <vt:lpstr>Modular inverse</vt:lpstr>
      <vt:lpstr>Modular inverse</vt:lpstr>
      <vt:lpstr>Modular inverse</vt:lpstr>
      <vt:lpstr>Modular inverse</vt:lpstr>
      <vt:lpstr>Modular inverse</vt:lpstr>
      <vt:lpstr>Modular inverse</vt:lpstr>
      <vt:lpstr>Modular inverse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Dell</cp:lastModifiedBy>
  <cp:revision>1293</cp:revision>
  <cp:lastPrinted>2001-10-14T15:01:40Z</cp:lastPrinted>
  <dcterms:created xsi:type="dcterms:W3CDTF">2000-03-09T23:15:43Z</dcterms:created>
  <dcterms:modified xsi:type="dcterms:W3CDTF">2022-11-09T09:54:25Z</dcterms:modified>
</cp:coreProperties>
</file>